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notesSlides/notesSlide1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8.xml" ContentType="application/vnd.openxmlformats-officedocument.presentationml.notesSlide+xml"/>
  <Override PartName="/ppt/tags/tag120.xml" ContentType="application/vnd.openxmlformats-officedocument.presentationml.tags+xml"/>
  <Override PartName="/ppt/notesSlides/notesSlide2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30.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3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33.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34.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3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3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8.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9.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0.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41.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42.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43.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44.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45.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46.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4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48.xml" ContentType="application/vnd.openxmlformats-officedocument.presentationml.notesSlide+xml"/>
  <Override PartName="/ppt/tags/tag205.xml" ContentType="application/vnd.openxmlformats-officedocument.presentationml.tags+xml"/>
  <Override PartName="/ppt/notesSlides/notesSlide49.xml" ContentType="application/vnd.openxmlformats-officedocument.presentationml.notesSlide+xml"/>
  <Override PartName="/ppt/tags/tag206.xml" ContentType="application/vnd.openxmlformats-officedocument.presentationml.tags+xml"/>
  <Override PartName="/ppt/notesSlides/notesSlide50.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51.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52.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53.xml" ContentType="application/vnd.openxmlformats-officedocument.presentationml.notesSlide+xml"/>
  <Override PartName="/ppt/tags/tag226.xml" ContentType="application/vnd.openxmlformats-officedocument.presentationml.tags+xml"/>
  <Override PartName="/ppt/notesSlides/notesSlide54.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notesSlides/notesSlide58.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59.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60.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notesSlides/notesSlide61.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62.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notesSlides/notesSlide63.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64.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65.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66.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67.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notesSlides/notesSlide68.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notesSlides/notesSlide69.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70.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71.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notesSlides/notesSlide72.xml" ContentType="application/vnd.openxmlformats-officedocument.presentationml.notesSlide+xml"/>
  <Override PartName="/ppt/tags/tag287.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75.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76.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77.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78.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81.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82.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83.xml" ContentType="application/vnd.openxmlformats-officedocument.presentationml.notesSlide+xml"/>
  <Override PartName="/ppt/tags/tag321.xml" ContentType="application/vnd.openxmlformats-officedocument.presentationml.tags+xml"/>
  <Override PartName="/ppt/notesSlides/notesSlide84.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85.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notesSlides/notesSlide86.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87.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88.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89.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90.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91.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92.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93.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94.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95.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96.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97.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notesSlides/notesSlide98.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6" r:id="rId2"/>
    <p:sldId id="266" r:id="rId3"/>
    <p:sldId id="267" r:id="rId4"/>
    <p:sldId id="276" r:id="rId5"/>
    <p:sldId id="286" r:id="rId6"/>
    <p:sldId id="325" r:id="rId7"/>
    <p:sldId id="326" r:id="rId8"/>
    <p:sldId id="324" r:id="rId9"/>
    <p:sldId id="327" r:id="rId10"/>
    <p:sldId id="328" r:id="rId11"/>
    <p:sldId id="329" r:id="rId12"/>
    <p:sldId id="330" r:id="rId13"/>
    <p:sldId id="288" r:id="rId14"/>
    <p:sldId id="289" r:id="rId15"/>
    <p:sldId id="331" r:id="rId16"/>
    <p:sldId id="290" r:id="rId17"/>
    <p:sldId id="291" r:id="rId18"/>
    <p:sldId id="292" r:id="rId19"/>
    <p:sldId id="306" r:id="rId20"/>
    <p:sldId id="293" r:id="rId21"/>
    <p:sldId id="309" r:id="rId22"/>
    <p:sldId id="307" r:id="rId23"/>
    <p:sldId id="310" r:id="rId24"/>
    <p:sldId id="311" r:id="rId25"/>
    <p:sldId id="312" r:id="rId26"/>
    <p:sldId id="308" r:id="rId27"/>
    <p:sldId id="313" r:id="rId28"/>
    <p:sldId id="314" r:id="rId29"/>
    <p:sldId id="315" r:id="rId30"/>
    <p:sldId id="316" r:id="rId31"/>
    <p:sldId id="317" r:id="rId32"/>
    <p:sldId id="300" r:id="rId33"/>
    <p:sldId id="318" r:id="rId34"/>
    <p:sldId id="319" r:id="rId35"/>
    <p:sldId id="320" r:id="rId36"/>
    <p:sldId id="323" r:id="rId37"/>
    <p:sldId id="321" r:id="rId38"/>
    <p:sldId id="334" r:id="rId39"/>
    <p:sldId id="333"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394" r:id="rId100"/>
    <p:sldId id="280" r:id="rId101"/>
    <p:sldId id="284"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78" autoAdjust="0"/>
    <p:restoredTop sz="88235" autoAdjust="0"/>
  </p:normalViewPr>
  <p:slideViewPr>
    <p:cSldViewPr snapToGrid="0">
      <p:cViewPr varScale="1">
        <p:scale>
          <a:sx n="82" d="100"/>
          <a:sy n="82" d="100"/>
        </p:scale>
        <p:origin x="51"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A8160-444E-4086-B454-8FE8F8BAE13D}" type="datetimeFigureOut">
              <a:rPr lang="en-GB" smtClean="0"/>
              <a:t>28/07/2020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40A2B-5328-41E6-8B05-DBD9FD3C8246}" type="slidenum">
              <a:rPr lang="en-GB" smtClean="0"/>
              <a:t>‹#›</a:t>
            </a:fld>
            <a:endParaRPr lang="en-GB"/>
          </a:p>
        </p:txBody>
      </p:sp>
    </p:spTree>
    <p:extLst>
      <p:ext uri="{BB962C8B-B14F-4D97-AF65-F5344CB8AC3E}">
        <p14:creationId xmlns:p14="http://schemas.microsoft.com/office/powerpoint/2010/main" val="136654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*****Preparation Notes*****</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Students taking this course should already have covered</a:t>
            </a:r>
            <a:r>
              <a:rPr lang="en-US" baseline="0" dirty="0"/>
              <a:t> linear algebra elsewhere.  </a:t>
            </a:r>
          </a:p>
          <a:p>
            <a:pPr marL="171450" indent="-171450">
              <a:buFont typeface="Arial" panose="020B0604020202020204" pitchFamily="34" charset="0"/>
              <a:buChar char="•"/>
            </a:pPr>
            <a:r>
              <a:rPr lang="en-US" baseline="0" dirty="0"/>
              <a:t>We will use linear algebra extensively in this course.  </a:t>
            </a:r>
            <a:endParaRPr lang="en-GB" dirty="0"/>
          </a:p>
        </p:txBody>
      </p:sp>
      <p:sp>
        <p:nvSpPr>
          <p:cNvPr id="4" name="Slide Number Placeholder 3"/>
          <p:cNvSpPr>
            <a:spLocks noGrp="1"/>
          </p:cNvSpPr>
          <p:nvPr>
            <p:ph type="sldNum" sz="quarter" idx="10"/>
          </p:nvPr>
        </p:nvSpPr>
        <p:spPr/>
        <p:txBody>
          <a:bodyPr/>
          <a:lstStyle/>
          <a:p>
            <a:fld id="{77640A2B-5328-41E6-8B05-DBD9FD3C8246}" type="slidenum">
              <a:rPr lang="en-GB" smtClean="0"/>
              <a:t>1</a:t>
            </a:fld>
            <a:endParaRPr lang="en-GB"/>
          </a:p>
        </p:txBody>
      </p:sp>
    </p:spTree>
    <p:extLst>
      <p:ext uri="{BB962C8B-B14F-4D97-AF65-F5344CB8AC3E}">
        <p14:creationId xmlns:p14="http://schemas.microsoft.com/office/powerpoint/2010/main" val="3014529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10</a:t>
            </a:fld>
            <a:endParaRPr lang="en-GB"/>
          </a:p>
        </p:txBody>
      </p:sp>
    </p:spTree>
    <p:extLst>
      <p:ext uri="{BB962C8B-B14F-4D97-AF65-F5344CB8AC3E}">
        <p14:creationId xmlns:p14="http://schemas.microsoft.com/office/powerpoint/2010/main" val="15674983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100</a:t>
            </a:fld>
            <a:endParaRPr lang="en-GB"/>
          </a:p>
        </p:txBody>
      </p:sp>
    </p:spTree>
    <p:extLst>
      <p:ext uri="{BB962C8B-B14F-4D97-AF65-F5344CB8AC3E}">
        <p14:creationId xmlns:p14="http://schemas.microsoft.com/office/powerpoint/2010/main" val="18540654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228600" indent="-228600"/>
            <a:r>
              <a:rPr lang="en-US" altLang="en-US" b="1" dirty="0">
                <a:latin typeface="Arial" panose="020B0604020202020204" pitchFamily="34" charset="0"/>
              </a:rPr>
              <a:t>Now: Slides with Annotation</a:t>
            </a:r>
          </a:p>
        </p:txBody>
      </p:sp>
    </p:spTree>
    <p:extLst>
      <p:ext uri="{BB962C8B-B14F-4D97-AF65-F5344CB8AC3E}">
        <p14:creationId xmlns:p14="http://schemas.microsoft.com/office/powerpoint/2010/main" val="351852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11</a:t>
            </a:fld>
            <a:endParaRPr lang="en-GB"/>
          </a:p>
        </p:txBody>
      </p:sp>
    </p:spTree>
    <p:extLst>
      <p:ext uri="{BB962C8B-B14F-4D97-AF65-F5344CB8AC3E}">
        <p14:creationId xmlns:p14="http://schemas.microsoft.com/office/powerpoint/2010/main" val="22230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12</a:t>
            </a:fld>
            <a:endParaRPr lang="en-GB"/>
          </a:p>
        </p:txBody>
      </p:sp>
    </p:spTree>
    <p:extLst>
      <p:ext uri="{BB962C8B-B14F-4D97-AF65-F5344CB8AC3E}">
        <p14:creationId xmlns:p14="http://schemas.microsoft.com/office/powerpoint/2010/main" val="17234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13</a:t>
            </a:fld>
            <a:endParaRPr lang="en-GB"/>
          </a:p>
        </p:txBody>
      </p:sp>
    </p:spTree>
    <p:extLst>
      <p:ext uri="{BB962C8B-B14F-4D97-AF65-F5344CB8AC3E}">
        <p14:creationId xmlns:p14="http://schemas.microsoft.com/office/powerpoint/2010/main" val="202017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14</a:t>
            </a:fld>
            <a:endParaRPr lang="en-GB"/>
          </a:p>
        </p:txBody>
      </p:sp>
    </p:spTree>
    <p:extLst>
      <p:ext uri="{BB962C8B-B14F-4D97-AF65-F5344CB8AC3E}">
        <p14:creationId xmlns:p14="http://schemas.microsoft.com/office/powerpoint/2010/main" val="2670088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15</a:t>
            </a:fld>
            <a:endParaRPr lang="en-GB"/>
          </a:p>
        </p:txBody>
      </p:sp>
    </p:spTree>
    <p:extLst>
      <p:ext uri="{BB962C8B-B14F-4D97-AF65-F5344CB8AC3E}">
        <p14:creationId xmlns:p14="http://schemas.microsoft.com/office/powerpoint/2010/main" val="1631171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16</a:t>
            </a:fld>
            <a:endParaRPr lang="en-GB"/>
          </a:p>
        </p:txBody>
      </p:sp>
    </p:spTree>
    <p:extLst>
      <p:ext uri="{BB962C8B-B14F-4D97-AF65-F5344CB8AC3E}">
        <p14:creationId xmlns:p14="http://schemas.microsoft.com/office/powerpoint/2010/main" val="1607060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17</a:t>
            </a:fld>
            <a:endParaRPr lang="en-GB"/>
          </a:p>
        </p:txBody>
      </p:sp>
    </p:spTree>
    <p:extLst>
      <p:ext uri="{BB962C8B-B14F-4D97-AF65-F5344CB8AC3E}">
        <p14:creationId xmlns:p14="http://schemas.microsoft.com/office/powerpoint/2010/main" val="5842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18</a:t>
            </a:fld>
            <a:endParaRPr lang="en-GB"/>
          </a:p>
        </p:txBody>
      </p:sp>
    </p:spTree>
    <p:extLst>
      <p:ext uri="{BB962C8B-B14F-4D97-AF65-F5344CB8AC3E}">
        <p14:creationId xmlns:p14="http://schemas.microsoft.com/office/powerpoint/2010/main" val="179116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19</a:t>
            </a:fld>
            <a:endParaRPr lang="en-GB"/>
          </a:p>
        </p:txBody>
      </p:sp>
    </p:spTree>
    <p:extLst>
      <p:ext uri="{BB962C8B-B14F-4D97-AF65-F5344CB8AC3E}">
        <p14:creationId xmlns:p14="http://schemas.microsoft.com/office/powerpoint/2010/main" val="81255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2</a:t>
            </a:fld>
            <a:endParaRPr lang="en-GB"/>
          </a:p>
        </p:txBody>
      </p:sp>
    </p:spTree>
    <p:extLst>
      <p:ext uri="{BB962C8B-B14F-4D97-AF65-F5344CB8AC3E}">
        <p14:creationId xmlns:p14="http://schemas.microsoft.com/office/powerpoint/2010/main" val="70031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20</a:t>
            </a:fld>
            <a:endParaRPr lang="en-GB"/>
          </a:p>
        </p:txBody>
      </p:sp>
    </p:spTree>
    <p:extLst>
      <p:ext uri="{BB962C8B-B14F-4D97-AF65-F5344CB8AC3E}">
        <p14:creationId xmlns:p14="http://schemas.microsoft.com/office/powerpoint/2010/main" val="1308686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21</a:t>
            </a:fld>
            <a:endParaRPr lang="en-GB"/>
          </a:p>
        </p:txBody>
      </p:sp>
    </p:spTree>
    <p:extLst>
      <p:ext uri="{BB962C8B-B14F-4D97-AF65-F5344CB8AC3E}">
        <p14:creationId xmlns:p14="http://schemas.microsoft.com/office/powerpoint/2010/main" val="2420270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22</a:t>
            </a:fld>
            <a:endParaRPr lang="en-GB"/>
          </a:p>
        </p:txBody>
      </p:sp>
    </p:spTree>
    <p:extLst>
      <p:ext uri="{BB962C8B-B14F-4D97-AF65-F5344CB8AC3E}">
        <p14:creationId xmlns:p14="http://schemas.microsoft.com/office/powerpoint/2010/main" val="390708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23</a:t>
            </a:fld>
            <a:endParaRPr lang="en-GB"/>
          </a:p>
        </p:txBody>
      </p:sp>
    </p:spTree>
    <p:extLst>
      <p:ext uri="{BB962C8B-B14F-4D97-AF65-F5344CB8AC3E}">
        <p14:creationId xmlns:p14="http://schemas.microsoft.com/office/powerpoint/2010/main" val="3348301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24</a:t>
            </a:fld>
            <a:endParaRPr lang="en-GB"/>
          </a:p>
        </p:txBody>
      </p:sp>
    </p:spTree>
    <p:extLst>
      <p:ext uri="{BB962C8B-B14F-4D97-AF65-F5344CB8AC3E}">
        <p14:creationId xmlns:p14="http://schemas.microsoft.com/office/powerpoint/2010/main" val="4166944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25</a:t>
            </a:fld>
            <a:endParaRPr lang="en-GB"/>
          </a:p>
        </p:txBody>
      </p:sp>
    </p:spTree>
    <p:extLst>
      <p:ext uri="{BB962C8B-B14F-4D97-AF65-F5344CB8AC3E}">
        <p14:creationId xmlns:p14="http://schemas.microsoft.com/office/powerpoint/2010/main" val="62321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26</a:t>
            </a:fld>
            <a:endParaRPr lang="en-GB"/>
          </a:p>
        </p:txBody>
      </p:sp>
    </p:spTree>
    <p:extLst>
      <p:ext uri="{BB962C8B-B14F-4D97-AF65-F5344CB8AC3E}">
        <p14:creationId xmlns:p14="http://schemas.microsoft.com/office/powerpoint/2010/main" val="3940580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27</a:t>
            </a:fld>
            <a:endParaRPr lang="en-GB"/>
          </a:p>
        </p:txBody>
      </p:sp>
    </p:spTree>
    <p:extLst>
      <p:ext uri="{BB962C8B-B14F-4D97-AF65-F5344CB8AC3E}">
        <p14:creationId xmlns:p14="http://schemas.microsoft.com/office/powerpoint/2010/main" val="378932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28</a:t>
            </a:fld>
            <a:endParaRPr lang="en-GB"/>
          </a:p>
        </p:txBody>
      </p:sp>
    </p:spTree>
    <p:extLst>
      <p:ext uri="{BB962C8B-B14F-4D97-AF65-F5344CB8AC3E}">
        <p14:creationId xmlns:p14="http://schemas.microsoft.com/office/powerpoint/2010/main" val="867275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29</a:t>
            </a:fld>
            <a:endParaRPr lang="en-GB"/>
          </a:p>
        </p:txBody>
      </p:sp>
    </p:spTree>
    <p:extLst>
      <p:ext uri="{BB962C8B-B14F-4D97-AF65-F5344CB8AC3E}">
        <p14:creationId xmlns:p14="http://schemas.microsoft.com/office/powerpoint/2010/main" val="230986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3</a:t>
            </a:fld>
            <a:endParaRPr lang="en-GB"/>
          </a:p>
        </p:txBody>
      </p:sp>
    </p:spTree>
    <p:extLst>
      <p:ext uri="{BB962C8B-B14F-4D97-AF65-F5344CB8AC3E}">
        <p14:creationId xmlns:p14="http://schemas.microsoft.com/office/powerpoint/2010/main" val="89512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30</a:t>
            </a:fld>
            <a:endParaRPr lang="en-GB"/>
          </a:p>
        </p:txBody>
      </p:sp>
    </p:spTree>
    <p:extLst>
      <p:ext uri="{BB962C8B-B14F-4D97-AF65-F5344CB8AC3E}">
        <p14:creationId xmlns:p14="http://schemas.microsoft.com/office/powerpoint/2010/main" val="3450696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31</a:t>
            </a:fld>
            <a:endParaRPr lang="en-GB"/>
          </a:p>
        </p:txBody>
      </p:sp>
    </p:spTree>
    <p:extLst>
      <p:ext uri="{BB962C8B-B14F-4D97-AF65-F5344CB8AC3E}">
        <p14:creationId xmlns:p14="http://schemas.microsoft.com/office/powerpoint/2010/main" val="1993980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32</a:t>
            </a:fld>
            <a:endParaRPr lang="en-GB"/>
          </a:p>
        </p:txBody>
      </p:sp>
    </p:spTree>
    <p:extLst>
      <p:ext uri="{BB962C8B-B14F-4D97-AF65-F5344CB8AC3E}">
        <p14:creationId xmlns:p14="http://schemas.microsoft.com/office/powerpoint/2010/main" val="11609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33</a:t>
            </a:fld>
            <a:endParaRPr lang="en-GB"/>
          </a:p>
        </p:txBody>
      </p:sp>
    </p:spTree>
    <p:extLst>
      <p:ext uri="{BB962C8B-B14F-4D97-AF65-F5344CB8AC3E}">
        <p14:creationId xmlns:p14="http://schemas.microsoft.com/office/powerpoint/2010/main" val="2344209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34</a:t>
            </a:fld>
            <a:endParaRPr lang="en-GB"/>
          </a:p>
        </p:txBody>
      </p:sp>
    </p:spTree>
    <p:extLst>
      <p:ext uri="{BB962C8B-B14F-4D97-AF65-F5344CB8AC3E}">
        <p14:creationId xmlns:p14="http://schemas.microsoft.com/office/powerpoint/2010/main" val="2159600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35</a:t>
            </a:fld>
            <a:endParaRPr lang="en-GB"/>
          </a:p>
        </p:txBody>
      </p:sp>
    </p:spTree>
    <p:extLst>
      <p:ext uri="{BB962C8B-B14F-4D97-AF65-F5344CB8AC3E}">
        <p14:creationId xmlns:p14="http://schemas.microsoft.com/office/powerpoint/2010/main" val="4076383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36</a:t>
            </a:fld>
            <a:endParaRPr lang="en-GB"/>
          </a:p>
        </p:txBody>
      </p:sp>
    </p:spTree>
    <p:extLst>
      <p:ext uri="{BB962C8B-B14F-4D97-AF65-F5344CB8AC3E}">
        <p14:creationId xmlns:p14="http://schemas.microsoft.com/office/powerpoint/2010/main" val="537384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37</a:t>
            </a:fld>
            <a:endParaRPr lang="en-GB"/>
          </a:p>
        </p:txBody>
      </p:sp>
    </p:spTree>
    <p:extLst>
      <p:ext uri="{BB962C8B-B14F-4D97-AF65-F5344CB8AC3E}">
        <p14:creationId xmlns:p14="http://schemas.microsoft.com/office/powerpoint/2010/main" val="233440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38</a:t>
            </a:fld>
            <a:endParaRPr lang="en-GB"/>
          </a:p>
        </p:txBody>
      </p:sp>
    </p:spTree>
    <p:extLst>
      <p:ext uri="{BB962C8B-B14F-4D97-AF65-F5344CB8AC3E}">
        <p14:creationId xmlns:p14="http://schemas.microsoft.com/office/powerpoint/2010/main" val="3274654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39</a:t>
            </a:fld>
            <a:endParaRPr lang="en-GB"/>
          </a:p>
        </p:txBody>
      </p:sp>
    </p:spTree>
    <p:extLst>
      <p:ext uri="{BB962C8B-B14F-4D97-AF65-F5344CB8AC3E}">
        <p14:creationId xmlns:p14="http://schemas.microsoft.com/office/powerpoint/2010/main" val="397323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tLang="en-US" b="1" dirty="0">
                <a:latin typeface="Arial" panose="020B0604020202020204" pitchFamily="34" charset="0"/>
              </a:rPr>
              <a:t>Now: Slides with Annotation</a:t>
            </a:r>
          </a:p>
          <a:p>
            <a:pPr marL="228600" indent="-228600"/>
            <a:r>
              <a:rPr lang="en-US" altLang="en-US" b="1" dirty="0">
                <a:latin typeface="Arial" panose="020B0604020202020204" pitchFamily="34" charset="0"/>
              </a:rPr>
              <a:t>Next: Slides with Annotation</a:t>
            </a:r>
          </a:p>
        </p:txBody>
      </p:sp>
      <p:sp>
        <p:nvSpPr>
          <p:cNvPr id="4" name="Slide Number Placeholder 3"/>
          <p:cNvSpPr>
            <a:spLocks noGrp="1"/>
          </p:cNvSpPr>
          <p:nvPr>
            <p:ph type="sldNum" sz="quarter" idx="10"/>
          </p:nvPr>
        </p:nvSpPr>
        <p:spPr/>
        <p:txBody>
          <a:bodyPr/>
          <a:lstStyle/>
          <a:p>
            <a:fld id="{77640A2B-5328-41E6-8B05-DBD9FD3C8246}" type="slidenum">
              <a:rPr lang="en-GB" smtClean="0"/>
              <a:t>4</a:t>
            </a:fld>
            <a:endParaRPr lang="en-GB"/>
          </a:p>
        </p:txBody>
      </p:sp>
    </p:spTree>
    <p:extLst>
      <p:ext uri="{BB962C8B-B14F-4D97-AF65-F5344CB8AC3E}">
        <p14:creationId xmlns:p14="http://schemas.microsoft.com/office/powerpoint/2010/main" val="1683814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40</a:t>
            </a:fld>
            <a:endParaRPr lang="en-GB"/>
          </a:p>
        </p:txBody>
      </p:sp>
    </p:spTree>
    <p:extLst>
      <p:ext uri="{BB962C8B-B14F-4D97-AF65-F5344CB8AC3E}">
        <p14:creationId xmlns:p14="http://schemas.microsoft.com/office/powerpoint/2010/main" val="793691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41</a:t>
            </a:fld>
            <a:endParaRPr lang="en-GB"/>
          </a:p>
        </p:txBody>
      </p:sp>
    </p:spTree>
    <p:extLst>
      <p:ext uri="{BB962C8B-B14F-4D97-AF65-F5344CB8AC3E}">
        <p14:creationId xmlns:p14="http://schemas.microsoft.com/office/powerpoint/2010/main" val="223223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42</a:t>
            </a:fld>
            <a:endParaRPr lang="en-GB"/>
          </a:p>
        </p:txBody>
      </p:sp>
    </p:spTree>
    <p:extLst>
      <p:ext uri="{BB962C8B-B14F-4D97-AF65-F5344CB8AC3E}">
        <p14:creationId xmlns:p14="http://schemas.microsoft.com/office/powerpoint/2010/main" val="586586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43</a:t>
            </a:fld>
            <a:endParaRPr lang="en-GB"/>
          </a:p>
        </p:txBody>
      </p:sp>
    </p:spTree>
    <p:extLst>
      <p:ext uri="{BB962C8B-B14F-4D97-AF65-F5344CB8AC3E}">
        <p14:creationId xmlns:p14="http://schemas.microsoft.com/office/powerpoint/2010/main" val="1413030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44</a:t>
            </a:fld>
            <a:endParaRPr lang="en-GB"/>
          </a:p>
        </p:txBody>
      </p:sp>
    </p:spTree>
    <p:extLst>
      <p:ext uri="{BB962C8B-B14F-4D97-AF65-F5344CB8AC3E}">
        <p14:creationId xmlns:p14="http://schemas.microsoft.com/office/powerpoint/2010/main" val="2368212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45</a:t>
            </a:fld>
            <a:endParaRPr lang="en-GB"/>
          </a:p>
        </p:txBody>
      </p:sp>
    </p:spTree>
    <p:extLst>
      <p:ext uri="{BB962C8B-B14F-4D97-AF65-F5344CB8AC3E}">
        <p14:creationId xmlns:p14="http://schemas.microsoft.com/office/powerpoint/2010/main" val="2553391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46</a:t>
            </a:fld>
            <a:endParaRPr lang="en-GB"/>
          </a:p>
        </p:txBody>
      </p:sp>
    </p:spTree>
    <p:extLst>
      <p:ext uri="{BB962C8B-B14F-4D97-AF65-F5344CB8AC3E}">
        <p14:creationId xmlns:p14="http://schemas.microsoft.com/office/powerpoint/2010/main" val="2828434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47</a:t>
            </a:fld>
            <a:endParaRPr lang="en-GB"/>
          </a:p>
        </p:txBody>
      </p:sp>
    </p:spTree>
    <p:extLst>
      <p:ext uri="{BB962C8B-B14F-4D97-AF65-F5344CB8AC3E}">
        <p14:creationId xmlns:p14="http://schemas.microsoft.com/office/powerpoint/2010/main" val="4124276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48</a:t>
            </a:fld>
            <a:endParaRPr lang="en-GB"/>
          </a:p>
        </p:txBody>
      </p:sp>
    </p:spTree>
    <p:extLst>
      <p:ext uri="{BB962C8B-B14F-4D97-AF65-F5344CB8AC3E}">
        <p14:creationId xmlns:p14="http://schemas.microsoft.com/office/powerpoint/2010/main" val="1116359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49</a:t>
            </a:fld>
            <a:endParaRPr lang="en-GB"/>
          </a:p>
        </p:txBody>
      </p:sp>
    </p:spTree>
    <p:extLst>
      <p:ext uri="{BB962C8B-B14F-4D97-AF65-F5344CB8AC3E}">
        <p14:creationId xmlns:p14="http://schemas.microsoft.com/office/powerpoint/2010/main" val="135180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7640A2B-5328-41E6-8B05-DBD9FD3C8246}" type="slidenum">
              <a:rPr lang="en-GB" smtClean="0"/>
              <a:t>5</a:t>
            </a:fld>
            <a:endParaRPr lang="en-GB"/>
          </a:p>
        </p:txBody>
      </p:sp>
    </p:spTree>
    <p:extLst>
      <p:ext uri="{BB962C8B-B14F-4D97-AF65-F5344CB8AC3E}">
        <p14:creationId xmlns:p14="http://schemas.microsoft.com/office/powerpoint/2010/main" val="1870123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50</a:t>
            </a:fld>
            <a:endParaRPr lang="en-GB"/>
          </a:p>
        </p:txBody>
      </p:sp>
    </p:spTree>
    <p:extLst>
      <p:ext uri="{BB962C8B-B14F-4D97-AF65-F5344CB8AC3E}">
        <p14:creationId xmlns:p14="http://schemas.microsoft.com/office/powerpoint/2010/main" val="3096042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51</a:t>
            </a:fld>
            <a:endParaRPr lang="en-GB"/>
          </a:p>
        </p:txBody>
      </p:sp>
    </p:spTree>
    <p:extLst>
      <p:ext uri="{BB962C8B-B14F-4D97-AF65-F5344CB8AC3E}">
        <p14:creationId xmlns:p14="http://schemas.microsoft.com/office/powerpoint/2010/main" val="223130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52</a:t>
            </a:fld>
            <a:endParaRPr lang="en-GB"/>
          </a:p>
        </p:txBody>
      </p:sp>
    </p:spTree>
    <p:extLst>
      <p:ext uri="{BB962C8B-B14F-4D97-AF65-F5344CB8AC3E}">
        <p14:creationId xmlns:p14="http://schemas.microsoft.com/office/powerpoint/2010/main" val="1609684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53</a:t>
            </a:fld>
            <a:endParaRPr lang="en-GB"/>
          </a:p>
        </p:txBody>
      </p:sp>
    </p:spTree>
    <p:extLst>
      <p:ext uri="{BB962C8B-B14F-4D97-AF65-F5344CB8AC3E}">
        <p14:creationId xmlns:p14="http://schemas.microsoft.com/office/powerpoint/2010/main" val="2293981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54</a:t>
            </a:fld>
            <a:endParaRPr lang="en-GB"/>
          </a:p>
        </p:txBody>
      </p:sp>
    </p:spTree>
    <p:extLst>
      <p:ext uri="{BB962C8B-B14F-4D97-AF65-F5344CB8AC3E}">
        <p14:creationId xmlns:p14="http://schemas.microsoft.com/office/powerpoint/2010/main" val="3499735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55</a:t>
            </a:fld>
            <a:endParaRPr lang="en-GB"/>
          </a:p>
        </p:txBody>
      </p:sp>
    </p:spTree>
    <p:extLst>
      <p:ext uri="{BB962C8B-B14F-4D97-AF65-F5344CB8AC3E}">
        <p14:creationId xmlns:p14="http://schemas.microsoft.com/office/powerpoint/2010/main" val="3251068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56</a:t>
            </a:fld>
            <a:endParaRPr lang="en-GB"/>
          </a:p>
        </p:txBody>
      </p:sp>
    </p:spTree>
    <p:extLst>
      <p:ext uri="{BB962C8B-B14F-4D97-AF65-F5344CB8AC3E}">
        <p14:creationId xmlns:p14="http://schemas.microsoft.com/office/powerpoint/2010/main" val="4132748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57</a:t>
            </a:fld>
            <a:endParaRPr lang="en-GB"/>
          </a:p>
        </p:txBody>
      </p:sp>
    </p:spTree>
    <p:extLst>
      <p:ext uri="{BB962C8B-B14F-4D97-AF65-F5344CB8AC3E}">
        <p14:creationId xmlns:p14="http://schemas.microsoft.com/office/powerpoint/2010/main" val="1893464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58</a:t>
            </a:fld>
            <a:endParaRPr lang="en-GB"/>
          </a:p>
        </p:txBody>
      </p:sp>
    </p:spTree>
    <p:extLst>
      <p:ext uri="{BB962C8B-B14F-4D97-AF65-F5344CB8AC3E}">
        <p14:creationId xmlns:p14="http://schemas.microsoft.com/office/powerpoint/2010/main" val="1632503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59</a:t>
            </a:fld>
            <a:endParaRPr lang="en-GB"/>
          </a:p>
        </p:txBody>
      </p:sp>
    </p:spTree>
    <p:extLst>
      <p:ext uri="{BB962C8B-B14F-4D97-AF65-F5344CB8AC3E}">
        <p14:creationId xmlns:p14="http://schemas.microsoft.com/office/powerpoint/2010/main" val="115556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a:t>
            </a:fld>
            <a:endParaRPr lang="en-GB"/>
          </a:p>
        </p:txBody>
      </p:sp>
    </p:spTree>
    <p:extLst>
      <p:ext uri="{BB962C8B-B14F-4D97-AF65-F5344CB8AC3E}">
        <p14:creationId xmlns:p14="http://schemas.microsoft.com/office/powerpoint/2010/main" val="3143515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60</a:t>
            </a:fld>
            <a:endParaRPr lang="en-GB"/>
          </a:p>
        </p:txBody>
      </p:sp>
    </p:spTree>
    <p:extLst>
      <p:ext uri="{BB962C8B-B14F-4D97-AF65-F5344CB8AC3E}">
        <p14:creationId xmlns:p14="http://schemas.microsoft.com/office/powerpoint/2010/main" val="15854346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61</a:t>
            </a:fld>
            <a:endParaRPr lang="en-GB"/>
          </a:p>
        </p:txBody>
      </p:sp>
    </p:spTree>
    <p:extLst>
      <p:ext uri="{BB962C8B-B14F-4D97-AF65-F5344CB8AC3E}">
        <p14:creationId xmlns:p14="http://schemas.microsoft.com/office/powerpoint/2010/main" val="2000334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62</a:t>
            </a:fld>
            <a:endParaRPr lang="en-GB"/>
          </a:p>
        </p:txBody>
      </p:sp>
    </p:spTree>
    <p:extLst>
      <p:ext uri="{BB962C8B-B14F-4D97-AF65-F5344CB8AC3E}">
        <p14:creationId xmlns:p14="http://schemas.microsoft.com/office/powerpoint/2010/main" val="2590167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63</a:t>
            </a:fld>
            <a:endParaRPr lang="en-GB"/>
          </a:p>
        </p:txBody>
      </p:sp>
    </p:spTree>
    <p:extLst>
      <p:ext uri="{BB962C8B-B14F-4D97-AF65-F5344CB8AC3E}">
        <p14:creationId xmlns:p14="http://schemas.microsoft.com/office/powerpoint/2010/main" val="3417838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64</a:t>
            </a:fld>
            <a:endParaRPr lang="en-GB"/>
          </a:p>
        </p:txBody>
      </p:sp>
    </p:spTree>
    <p:extLst>
      <p:ext uri="{BB962C8B-B14F-4D97-AF65-F5344CB8AC3E}">
        <p14:creationId xmlns:p14="http://schemas.microsoft.com/office/powerpoint/2010/main" val="36331183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65</a:t>
            </a:fld>
            <a:endParaRPr lang="en-GB"/>
          </a:p>
        </p:txBody>
      </p:sp>
    </p:spTree>
    <p:extLst>
      <p:ext uri="{BB962C8B-B14F-4D97-AF65-F5344CB8AC3E}">
        <p14:creationId xmlns:p14="http://schemas.microsoft.com/office/powerpoint/2010/main" val="2497574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66</a:t>
            </a:fld>
            <a:endParaRPr lang="en-GB"/>
          </a:p>
        </p:txBody>
      </p:sp>
    </p:spTree>
    <p:extLst>
      <p:ext uri="{BB962C8B-B14F-4D97-AF65-F5344CB8AC3E}">
        <p14:creationId xmlns:p14="http://schemas.microsoft.com/office/powerpoint/2010/main" val="160861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67</a:t>
            </a:fld>
            <a:endParaRPr lang="en-GB"/>
          </a:p>
        </p:txBody>
      </p:sp>
    </p:spTree>
    <p:extLst>
      <p:ext uri="{BB962C8B-B14F-4D97-AF65-F5344CB8AC3E}">
        <p14:creationId xmlns:p14="http://schemas.microsoft.com/office/powerpoint/2010/main" val="2404597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68</a:t>
            </a:fld>
            <a:endParaRPr lang="en-GB"/>
          </a:p>
        </p:txBody>
      </p:sp>
    </p:spTree>
    <p:extLst>
      <p:ext uri="{BB962C8B-B14F-4D97-AF65-F5344CB8AC3E}">
        <p14:creationId xmlns:p14="http://schemas.microsoft.com/office/powerpoint/2010/main" val="1370802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69</a:t>
            </a:fld>
            <a:endParaRPr lang="en-GB"/>
          </a:p>
        </p:txBody>
      </p:sp>
    </p:spTree>
    <p:extLst>
      <p:ext uri="{BB962C8B-B14F-4D97-AF65-F5344CB8AC3E}">
        <p14:creationId xmlns:p14="http://schemas.microsoft.com/office/powerpoint/2010/main" val="350196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a:t>
            </a:fld>
            <a:endParaRPr lang="en-GB"/>
          </a:p>
        </p:txBody>
      </p:sp>
    </p:spTree>
    <p:extLst>
      <p:ext uri="{BB962C8B-B14F-4D97-AF65-F5344CB8AC3E}">
        <p14:creationId xmlns:p14="http://schemas.microsoft.com/office/powerpoint/2010/main" val="18367567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70</a:t>
            </a:fld>
            <a:endParaRPr lang="en-GB"/>
          </a:p>
        </p:txBody>
      </p:sp>
    </p:spTree>
    <p:extLst>
      <p:ext uri="{BB962C8B-B14F-4D97-AF65-F5344CB8AC3E}">
        <p14:creationId xmlns:p14="http://schemas.microsoft.com/office/powerpoint/2010/main" val="42046005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71</a:t>
            </a:fld>
            <a:endParaRPr lang="en-GB"/>
          </a:p>
        </p:txBody>
      </p:sp>
    </p:spTree>
    <p:extLst>
      <p:ext uri="{BB962C8B-B14F-4D97-AF65-F5344CB8AC3E}">
        <p14:creationId xmlns:p14="http://schemas.microsoft.com/office/powerpoint/2010/main" val="40027910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72</a:t>
            </a:fld>
            <a:endParaRPr lang="en-GB"/>
          </a:p>
        </p:txBody>
      </p:sp>
    </p:spTree>
    <p:extLst>
      <p:ext uri="{BB962C8B-B14F-4D97-AF65-F5344CB8AC3E}">
        <p14:creationId xmlns:p14="http://schemas.microsoft.com/office/powerpoint/2010/main" val="2576456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73</a:t>
            </a:fld>
            <a:endParaRPr lang="en-GB"/>
          </a:p>
        </p:txBody>
      </p:sp>
    </p:spTree>
    <p:extLst>
      <p:ext uri="{BB962C8B-B14F-4D97-AF65-F5344CB8AC3E}">
        <p14:creationId xmlns:p14="http://schemas.microsoft.com/office/powerpoint/2010/main" val="2459459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74</a:t>
            </a:fld>
            <a:endParaRPr lang="en-GB"/>
          </a:p>
        </p:txBody>
      </p:sp>
    </p:spTree>
    <p:extLst>
      <p:ext uri="{BB962C8B-B14F-4D97-AF65-F5344CB8AC3E}">
        <p14:creationId xmlns:p14="http://schemas.microsoft.com/office/powerpoint/2010/main" val="1616333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75</a:t>
            </a:fld>
            <a:endParaRPr lang="en-GB"/>
          </a:p>
        </p:txBody>
      </p:sp>
    </p:spTree>
    <p:extLst>
      <p:ext uri="{BB962C8B-B14F-4D97-AF65-F5344CB8AC3E}">
        <p14:creationId xmlns:p14="http://schemas.microsoft.com/office/powerpoint/2010/main" val="2488911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76</a:t>
            </a:fld>
            <a:endParaRPr lang="en-GB"/>
          </a:p>
        </p:txBody>
      </p:sp>
    </p:spTree>
    <p:extLst>
      <p:ext uri="{BB962C8B-B14F-4D97-AF65-F5344CB8AC3E}">
        <p14:creationId xmlns:p14="http://schemas.microsoft.com/office/powerpoint/2010/main" val="6497161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77</a:t>
            </a:fld>
            <a:endParaRPr lang="en-GB"/>
          </a:p>
        </p:txBody>
      </p:sp>
    </p:spTree>
    <p:extLst>
      <p:ext uri="{BB962C8B-B14F-4D97-AF65-F5344CB8AC3E}">
        <p14:creationId xmlns:p14="http://schemas.microsoft.com/office/powerpoint/2010/main" val="2960168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78</a:t>
            </a:fld>
            <a:endParaRPr lang="en-GB"/>
          </a:p>
        </p:txBody>
      </p:sp>
    </p:spTree>
    <p:extLst>
      <p:ext uri="{BB962C8B-B14F-4D97-AF65-F5344CB8AC3E}">
        <p14:creationId xmlns:p14="http://schemas.microsoft.com/office/powerpoint/2010/main" val="4013111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79</a:t>
            </a:fld>
            <a:endParaRPr lang="en-GB"/>
          </a:p>
        </p:txBody>
      </p:sp>
    </p:spTree>
    <p:extLst>
      <p:ext uri="{BB962C8B-B14F-4D97-AF65-F5344CB8AC3E}">
        <p14:creationId xmlns:p14="http://schemas.microsoft.com/office/powerpoint/2010/main" val="48148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a:t>
            </a:fld>
            <a:endParaRPr lang="en-GB"/>
          </a:p>
        </p:txBody>
      </p:sp>
    </p:spTree>
    <p:extLst>
      <p:ext uri="{BB962C8B-B14F-4D97-AF65-F5344CB8AC3E}">
        <p14:creationId xmlns:p14="http://schemas.microsoft.com/office/powerpoint/2010/main" val="1459835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80</a:t>
            </a:fld>
            <a:endParaRPr lang="en-GB"/>
          </a:p>
        </p:txBody>
      </p:sp>
    </p:spTree>
    <p:extLst>
      <p:ext uri="{BB962C8B-B14F-4D97-AF65-F5344CB8AC3E}">
        <p14:creationId xmlns:p14="http://schemas.microsoft.com/office/powerpoint/2010/main" val="3263488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81</a:t>
            </a:fld>
            <a:endParaRPr lang="en-GB"/>
          </a:p>
        </p:txBody>
      </p:sp>
    </p:spTree>
    <p:extLst>
      <p:ext uri="{BB962C8B-B14F-4D97-AF65-F5344CB8AC3E}">
        <p14:creationId xmlns:p14="http://schemas.microsoft.com/office/powerpoint/2010/main" val="25463545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82</a:t>
            </a:fld>
            <a:endParaRPr lang="en-GB"/>
          </a:p>
        </p:txBody>
      </p:sp>
    </p:spTree>
    <p:extLst>
      <p:ext uri="{BB962C8B-B14F-4D97-AF65-F5344CB8AC3E}">
        <p14:creationId xmlns:p14="http://schemas.microsoft.com/office/powerpoint/2010/main" val="18857261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83</a:t>
            </a:fld>
            <a:endParaRPr lang="en-GB"/>
          </a:p>
        </p:txBody>
      </p:sp>
    </p:spTree>
    <p:extLst>
      <p:ext uri="{BB962C8B-B14F-4D97-AF65-F5344CB8AC3E}">
        <p14:creationId xmlns:p14="http://schemas.microsoft.com/office/powerpoint/2010/main" val="2217526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84</a:t>
            </a:fld>
            <a:endParaRPr lang="en-GB"/>
          </a:p>
        </p:txBody>
      </p:sp>
    </p:spTree>
    <p:extLst>
      <p:ext uri="{BB962C8B-B14F-4D97-AF65-F5344CB8AC3E}">
        <p14:creationId xmlns:p14="http://schemas.microsoft.com/office/powerpoint/2010/main" val="208990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85</a:t>
            </a:fld>
            <a:endParaRPr lang="en-GB"/>
          </a:p>
        </p:txBody>
      </p:sp>
    </p:spTree>
    <p:extLst>
      <p:ext uri="{BB962C8B-B14F-4D97-AF65-F5344CB8AC3E}">
        <p14:creationId xmlns:p14="http://schemas.microsoft.com/office/powerpoint/2010/main" val="18099955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86</a:t>
            </a:fld>
            <a:endParaRPr lang="en-GB"/>
          </a:p>
        </p:txBody>
      </p:sp>
    </p:spTree>
    <p:extLst>
      <p:ext uri="{BB962C8B-B14F-4D97-AF65-F5344CB8AC3E}">
        <p14:creationId xmlns:p14="http://schemas.microsoft.com/office/powerpoint/2010/main" val="32814950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87</a:t>
            </a:fld>
            <a:endParaRPr lang="en-GB"/>
          </a:p>
        </p:txBody>
      </p:sp>
    </p:spTree>
    <p:extLst>
      <p:ext uri="{BB962C8B-B14F-4D97-AF65-F5344CB8AC3E}">
        <p14:creationId xmlns:p14="http://schemas.microsoft.com/office/powerpoint/2010/main" val="1475279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88</a:t>
            </a:fld>
            <a:endParaRPr lang="en-GB"/>
          </a:p>
        </p:txBody>
      </p:sp>
    </p:spTree>
    <p:extLst>
      <p:ext uri="{BB962C8B-B14F-4D97-AF65-F5344CB8AC3E}">
        <p14:creationId xmlns:p14="http://schemas.microsoft.com/office/powerpoint/2010/main" val="28560166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89</a:t>
            </a:fld>
            <a:endParaRPr lang="en-GB"/>
          </a:p>
        </p:txBody>
      </p:sp>
    </p:spTree>
    <p:extLst>
      <p:ext uri="{BB962C8B-B14F-4D97-AF65-F5344CB8AC3E}">
        <p14:creationId xmlns:p14="http://schemas.microsoft.com/office/powerpoint/2010/main" val="3664935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a:t>
            </a:fld>
            <a:endParaRPr lang="en-GB"/>
          </a:p>
        </p:txBody>
      </p:sp>
    </p:spTree>
    <p:extLst>
      <p:ext uri="{BB962C8B-B14F-4D97-AF65-F5344CB8AC3E}">
        <p14:creationId xmlns:p14="http://schemas.microsoft.com/office/powerpoint/2010/main" val="15014445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90</a:t>
            </a:fld>
            <a:endParaRPr lang="en-GB"/>
          </a:p>
        </p:txBody>
      </p:sp>
    </p:spTree>
    <p:extLst>
      <p:ext uri="{BB962C8B-B14F-4D97-AF65-F5344CB8AC3E}">
        <p14:creationId xmlns:p14="http://schemas.microsoft.com/office/powerpoint/2010/main" val="588257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Orchestrated Conversation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91</a:t>
            </a:fld>
            <a:endParaRPr lang="en-GB"/>
          </a:p>
        </p:txBody>
      </p:sp>
    </p:spTree>
    <p:extLst>
      <p:ext uri="{BB962C8B-B14F-4D97-AF65-F5344CB8AC3E}">
        <p14:creationId xmlns:p14="http://schemas.microsoft.com/office/powerpoint/2010/main" val="41930902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Orchestrated Conversation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92</a:t>
            </a:fld>
            <a:endParaRPr lang="en-GB"/>
          </a:p>
        </p:txBody>
      </p:sp>
    </p:spTree>
    <p:extLst>
      <p:ext uri="{BB962C8B-B14F-4D97-AF65-F5344CB8AC3E}">
        <p14:creationId xmlns:p14="http://schemas.microsoft.com/office/powerpoint/2010/main" val="3482026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93</a:t>
            </a:fld>
            <a:endParaRPr lang="en-GB"/>
          </a:p>
        </p:txBody>
      </p:sp>
    </p:spTree>
    <p:extLst>
      <p:ext uri="{BB962C8B-B14F-4D97-AF65-F5344CB8AC3E}">
        <p14:creationId xmlns:p14="http://schemas.microsoft.com/office/powerpoint/2010/main" val="1272112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94</a:t>
            </a:fld>
            <a:endParaRPr lang="en-GB"/>
          </a:p>
        </p:txBody>
      </p:sp>
    </p:spTree>
    <p:extLst>
      <p:ext uri="{BB962C8B-B14F-4D97-AF65-F5344CB8AC3E}">
        <p14:creationId xmlns:p14="http://schemas.microsoft.com/office/powerpoint/2010/main" val="8452305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95</a:t>
            </a:fld>
            <a:endParaRPr lang="en-GB"/>
          </a:p>
        </p:txBody>
      </p:sp>
    </p:spTree>
    <p:extLst>
      <p:ext uri="{BB962C8B-B14F-4D97-AF65-F5344CB8AC3E}">
        <p14:creationId xmlns:p14="http://schemas.microsoft.com/office/powerpoint/2010/main" val="16804808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96</a:t>
            </a:fld>
            <a:endParaRPr lang="en-GB"/>
          </a:p>
        </p:txBody>
      </p:sp>
    </p:spTree>
    <p:extLst>
      <p:ext uri="{BB962C8B-B14F-4D97-AF65-F5344CB8AC3E}">
        <p14:creationId xmlns:p14="http://schemas.microsoft.com/office/powerpoint/2010/main" val="2877971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97</a:t>
            </a:fld>
            <a:endParaRPr lang="en-GB"/>
          </a:p>
        </p:txBody>
      </p:sp>
    </p:spTree>
    <p:extLst>
      <p:ext uri="{BB962C8B-B14F-4D97-AF65-F5344CB8AC3E}">
        <p14:creationId xmlns:p14="http://schemas.microsoft.com/office/powerpoint/2010/main" val="2589011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98</a:t>
            </a:fld>
            <a:endParaRPr lang="en-GB"/>
          </a:p>
        </p:txBody>
      </p:sp>
    </p:spTree>
    <p:extLst>
      <p:ext uri="{BB962C8B-B14F-4D97-AF65-F5344CB8AC3E}">
        <p14:creationId xmlns:p14="http://schemas.microsoft.com/office/powerpoint/2010/main" val="38790600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Now: Slides with Annotation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Slides with Annotation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7640A2B-5328-41E6-8B05-DBD9FD3C8246}" type="slidenum">
              <a:rPr lang="en-GB" smtClean="0"/>
              <a:t>99</a:t>
            </a:fld>
            <a:endParaRPr lang="en-GB"/>
          </a:p>
        </p:txBody>
      </p:sp>
    </p:spTree>
    <p:extLst>
      <p:ext uri="{BB962C8B-B14F-4D97-AF65-F5344CB8AC3E}">
        <p14:creationId xmlns:p14="http://schemas.microsoft.com/office/powerpoint/2010/main" val="929193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ctrTitle" hasCustomPrompt="1"/>
          </p:nvPr>
        </p:nvSpPr>
        <p:spPr>
          <a:xfrm>
            <a:off x="1950098" y="1562793"/>
            <a:ext cx="7892169" cy="2395043"/>
          </a:xfrm>
        </p:spPr>
        <p:txBody>
          <a:bodyPr anchor="t">
            <a:normAutofit/>
          </a:bodyPr>
          <a:lstStyle>
            <a:lvl1pPr algn="l">
              <a:lnSpc>
                <a:spcPct val="100000"/>
              </a:lnSpc>
              <a:defRPr sz="5000" b="1">
                <a:latin typeface="Minion Pro" panose="02040503050306020203" pitchFamily="18" charset="0"/>
              </a:defRPr>
            </a:lvl1pPr>
          </a:lstStyle>
          <a:p>
            <a:r>
              <a:rPr lang="en-US" dirty="0"/>
              <a:t>Add title here</a:t>
            </a:r>
            <a:br>
              <a:rPr lang="en-US" dirty="0"/>
            </a:br>
            <a:endParaRPr lang="en-US" dirty="0"/>
          </a:p>
        </p:txBody>
      </p:sp>
      <p:sp>
        <p:nvSpPr>
          <p:cNvPr id="3" name="Subtitle 2"/>
          <p:cNvSpPr>
            <a:spLocks noGrp="1"/>
          </p:cNvSpPr>
          <p:nvPr>
            <p:ph type="subTitle" idx="1" hasCustomPrompt="1"/>
          </p:nvPr>
        </p:nvSpPr>
        <p:spPr>
          <a:xfrm>
            <a:off x="1959429" y="4236521"/>
            <a:ext cx="7882839" cy="1655762"/>
          </a:xfrm>
        </p:spPr>
        <p:txBody>
          <a:bodyPr>
            <a:normAutofit/>
          </a:bodyPr>
          <a:lstStyle>
            <a:lvl1pPr marL="0" indent="0" algn="l">
              <a:spcBef>
                <a:spcPts val="600"/>
              </a:spcBef>
              <a:buNone/>
              <a:defRPr sz="2800" b="1" kern="1200" spc="90" baseline="0">
                <a:solidFill>
                  <a:srgbClr val="333333"/>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Lesson number here</a:t>
            </a:r>
          </a:p>
          <a:p>
            <a:r>
              <a:rPr lang="en-US" dirty="0"/>
              <a:t>Add </a:t>
            </a:r>
            <a:r>
              <a:rPr lang="en-US"/>
              <a:t>Lesson title here</a:t>
            </a:r>
            <a:endParaRPr lang="en-US" dirty="0"/>
          </a:p>
        </p:txBody>
      </p:sp>
      <p:sp>
        <p:nvSpPr>
          <p:cNvPr id="5" name="Date Placeholder 3"/>
          <p:cNvSpPr txBox="1">
            <a:spLocks/>
          </p:cNvSpPr>
          <p:nvPr/>
        </p:nvSpPr>
        <p:spPr>
          <a:xfrm>
            <a:off x="559836" y="6458988"/>
            <a:ext cx="3844213" cy="399011"/>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 2020 UMass Amherst Global. All rights reserved. </a:t>
            </a:r>
          </a:p>
        </p:txBody>
      </p:sp>
    </p:spTree>
    <p:extLst>
      <p:ext uri="{BB962C8B-B14F-4D97-AF65-F5344CB8AC3E}">
        <p14:creationId xmlns:p14="http://schemas.microsoft.com/office/powerpoint/2010/main" val="2218351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ne Line Header - 24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611554"/>
            <a:ext cx="10515600" cy="755779"/>
          </a:xfrm>
        </p:spPr>
        <p:txBody>
          <a:bodyPr/>
          <a:lstStyle>
            <a:lvl1pPr>
              <a:defRPr/>
            </a:lvl1pPr>
          </a:lstStyle>
          <a:p>
            <a:r>
              <a:rPr lang="en-US" dirty="0"/>
              <a:t>Add title here</a:t>
            </a:r>
          </a:p>
        </p:txBody>
      </p:sp>
      <p:sp>
        <p:nvSpPr>
          <p:cNvPr id="3" name="Content Placeholder 2"/>
          <p:cNvSpPr>
            <a:spLocks noGrp="1"/>
          </p:cNvSpPr>
          <p:nvPr>
            <p:ph idx="1"/>
          </p:nvPr>
        </p:nvSpPr>
        <p:spPr>
          <a:xfrm>
            <a:off x="838199" y="1601708"/>
            <a:ext cx="10280779" cy="4343048"/>
          </a:xfrm>
        </p:spPr>
        <p:txBody>
          <a:bodyPr>
            <a:normAutofit/>
          </a:bodyPr>
          <a:lstStyle>
            <a:lvl1pPr>
              <a:defRPr sz="2400" b="1" spc="0" baseline="0">
                <a:solidFill>
                  <a:schemeClr val="tx1"/>
                </a:solidFill>
              </a:defRPr>
            </a:lvl1pPr>
          </a:lstStyle>
          <a:p>
            <a:pPr lvl="0"/>
            <a:r>
              <a:rPr lang="en-US"/>
              <a:t>Edit Master text styles</a:t>
            </a:r>
          </a:p>
        </p:txBody>
      </p:sp>
      <p:sp>
        <p:nvSpPr>
          <p:cNvPr id="11" name="Footer Placeholder 10"/>
          <p:cNvSpPr>
            <a:spLocks noGrp="1"/>
          </p:cNvSpPr>
          <p:nvPr>
            <p:ph type="ftr" sz="quarter" idx="11"/>
          </p:nvPr>
        </p:nvSpPr>
        <p:spPr/>
        <p:txBody>
          <a:bodyPr/>
          <a:lstStyle/>
          <a:p>
            <a:r>
              <a:rPr lang="en-US" dirty="0"/>
              <a:t>© 2020 UMass Amherst Global. All rights reserved.</a:t>
            </a:r>
            <a:endParaRPr lang="en-GB" dirty="0"/>
          </a:p>
        </p:txBody>
      </p:sp>
      <p:sp>
        <p:nvSpPr>
          <p:cNvPr id="12" name="Slide Number Placeholder 11"/>
          <p:cNvSpPr>
            <a:spLocks noGrp="1"/>
          </p:cNvSpPr>
          <p:nvPr>
            <p:ph type="sldNum" sz="quarter" idx="12"/>
          </p:nvPr>
        </p:nvSpPr>
        <p:spPr/>
        <p:txBody>
          <a:bodyPr/>
          <a:lstStyle/>
          <a:p>
            <a:fld id="{953FA840-7BA5-48A8-BEB4-818C152EB02B}" type="slidenum">
              <a:rPr lang="en-GB" smtClean="0"/>
              <a:t>‹#›</a:t>
            </a:fld>
            <a:endParaRPr lang="en-GB"/>
          </a:p>
        </p:txBody>
      </p:sp>
    </p:spTree>
    <p:extLst>
      <p:ext uri="{BB962C8B-B14F-4D97-AF65-F5344CB8AC3E}">
        <p14:creationId xmlns:p14="http://schemas.microsoft.com/office/powerpoint/2010/main" val="97771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Line Header - 22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655734"/>
            <a:ext cx="10515600" cy="755779"/>
          </a:xfrm>
        </p:spPr>
        <p:txBody>
          <a:bodyPr/>
          <a:lstStyle>
            <a:lvl1pPr>
              <a:defRPr/>
            </a:lvl1pPr>
          </a:lstStyle>
          <a:p>
            <a:r>
              <a:rPr lang="en-US" dirty="0"/>
              <a:t>Add title here</a:t>
            </a:r>
          </a:p>
        </p:txBody>
      </p:sp>
      <p:sp>
        <p:nvSpPr>
          <p:cNvPr id="3" name="Content Placeholder 2"/>
          <p:cNvSpPr>
            <a:spLocks noGrp="1"/>
          </p:cNvSpPr>
          <p:nvPr>
            <p:ph idx="1"/>
          </p:nvPr>
        </p:nvSpPr>
        <p:spPr>
          <a:xfrm>
            <a:off x="838199" y="1603829"/>
            <a:ext cx="10280779" cy="4343048"/>
          </a:xfrm>
        </p:spPr>
        <p:txBody>
          <a:bodyPr>
            <a:normAutofit/>
          </a:bodyPr>
          <a:lstStyle>
            <a:lvl1pPr>
              <a:defRPr sz="2200" b="1" spc="0" baseline="0">
                <a:solidFill>
                  <a:schemeClr val="tx1"/>
                </a:solidFill>
              </a:defRPr>
            </a:lvl1pPr>
          </a:lstStyle>
          <a:p>
            <a:pPr lvl="0"/>
            <a:r>
              <a:rPr lang="en-US"/>
              <a:t>Edit Master text styles</a:t>
            </a:r>
          </a:p>
        </p:txBody>
      </p:sp>
      <p:sp>
        <p:nvSpPr>
          <p:cNvPr id="11" name="Footer Placeholder 10"/>
          <p:cNvSpPr>
            <a:spLocks noGrp="1"/>
          </p:cNvSpPr>
          <p:nvPr>
            <p:ph type="ftr" sz="quarter" idx="11"/>
          </p:nvPr>
        </p:nvSpPr>
        <p:spPr/>
        <p:txBody>
          <a:bodyPr/>
          <a:lstStyle/>
          <a:p>
            <a:r>
              <a:rPr lang="en-US" dirty="0"/>
              <a:t>© 2020 UMass Amherst Global. All rights reserved.</a:t>
            </a:r>
            <a:endParaRPr lang="en-GB" dirty="0"/>
          </a:p>
        </p:txBody>
      </p:sp>
      <p:sp>
        <p:nvSpPr>
          <p:cNvPr id="12" name="Slide Number Placeholder 11"/>
          <p:cNvSpPr>
            <a:spLocks noGrp="1"/>
          </p:cNvSpPr>
          <p:nvPr>
            <p:ph type="sldNum" sz="quarter" idx="12"/>
          </p:nvPr>
        </p:nvSpPr>
        <p:spPr/>
        <p:txBody>
          <a:bodyPr/>
          <a:lstStyle/>
          <a:p>
            <a:fld id="{953FA840-7BA5-48A8-BEB4-818C152EB02B}" type="slidenum">
              <a:rPr lang="en-GB" smtClean="0"/>
              <a:t>‹#›</a:t>
            </a:fld>
            <a:endParaRPr lang="en-GB"/>
          </a:p>
        </p:txBody>
      </p:sp>
    </p:spTree>
    <p:extLst>
      <p:ext uri="{BB962C8B-B14F-4D97-AF65-F5344CB8AC3E}">
        <p14:creationId xmlns:p14="http://schemas.microsoft.com/office/powerpoint/2010/main" val="1111948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Line Header - 22p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31F78E-71B1-48FB-87EC-0A576DAED156}"/>
              </a:ext>
            </a:extLst>
          </p:cNvPr>
          <p:cNvSpPr>
            <a:spLocks noGrp="1"/>
          </p:cNvSpPr>
          <p:nvPr>
            <p:ph type="ftr" sz="quarter" idx="10"/>
          </p:nvPr>
        </p:nvSpPr>
        <p:spPr/>
        <p:txBody>
          <a:bodyPr/>
          <a:lstStyle/>
          <a:p>
            <a:r>
              <a:rPr lang="en-US" dirty="0"/>
              <a:t>© 2020 UMass Amherst Global. All rights reserved.</a:t>
            </a:r>
            <a:endParaRPr lang="en-GB" dirty="0"/>
          </a:p>
        </p:txBody>
      </p:sp>
      <p:sp>
        <p:nvSpPr>
          <p:cNvPr id="4" name="Slide Number Placeholder 3">
            <a:extLst>
              <a:ext uri="{FF2B5EF4-FFF2-40B4-BE49-F238E27FC236}">
                <a16:creationId xmlns:a16="http://schemas.microsoft.com/office/drawing/2014/main" id="{2A9D2F2B-FF99-4569-9466-C8658579E333}"/>
              </a:ext>
            </a:extLst>
          </p:cNvPr>
          <p:cNvSpPr>
            <a:spLocks noGrp="1"/>
          </p:cNvSpPr>
          <p:nvPr>
            <p:ph type="sldNum" sz="quarter" idx="11"/>
          </p:nvPr>
        </p:nvSpPr>
        <p:spPr/>
        <p:txBody>
          <a:bodyPr/>
          <a:lstStyle/>
          <a:p>
            <a:fld id="{953FA840-7BA5-48A8-BEB4-818C152EB02B}" type="slidenum">
              <a:rPr lang="en-GB" smtClean="0"/>
              <a:t>‹#›</a:t>
            </a:fld>
            <a:endParaRPr lang="en-GB"/>
          </a:p>
        </p:txBody>
      </p:sp>
      <p:sp>
        <p:nvSpPr>
          <p:cNvPr id="6" name="Title 1">
            <a:extLst>
              <a:ext uri="{FF2B5EF4-FFF2-40B4-BE49-F238E27FC236}">
                <a16:creationId xmlns:a16="http://schemas.microsoft.com/office/drawing/2014/main" id="{DCC20E83-DDB6-406A-84E0-9F28DCD64A07}"/>
              </a:ext>
            </a:extLst>
          </p:cNvPr>
          <p:cNvSpPr>
            <a:spLocks noGrp="1"/>
          </p:cNvSpPr>
          <p:nvPr>
            <p:ph type="title" hasCustomPrompt="1"/>
          </p:nvPr>
        </p:nvSpPr>
        <p:spPr>
          <a:xfrm>
            <a:off x="838199" y="681037"/>
            <a:ext cx="10515600" cy="1286307"/>
          </a:xfrm>
        </p:spPr>
        <p:txBody>
          <a:bodyPr/>
          <a:lstStyle>
            <a:lvl1pPr>
              <a:defRPr/>
            </a:lvl1pPr>
          </a:lstStyle>
          <a:p>
            <a:r>
              <a:rPr lang="en-US" dirty="0"/>
              <a:t>Click to edit Master title style</a:t>
            </a:r>
            <a:br>
              <a:rPr lang="en-US" dirty="0"/>
            </a:br>
            <a:r>
              <a:rPr lang="en-US" dirty="0"/>
              <a:t>Click to edit Master title style</a:t>
            </a:r>
          </a:p>
        </p:txBody>
      </p:sp>
      <p:sp>
        <p:nvSpPr>
          <p:cNvPr id="7" name="Content Placeholder 2">
            <a:extLst>
              <a:ext uri="{FF2B5EF4-FFF2-40B4-BE49-F238E27FC236}">
                <a16:creationId xmlns:a16="http://schemas.microsoft.com/office/drawing/2014/main" id="{EED2BB2B-4866-4680-95FD-DD4C8D0B8E49}"/>
              </a:ext>
            </a:extLst>
          </p:cNvPr>
          <p:cNvSpPr>
            <a:spLocks noGrp="1"/>
          </p:cNvSpPr>
          <p:nvPr>
            <p:ph idx="1"/>
          </p:nvPr>
        </p:nvSpPr>
        <p:spPr>
          <a:xfrm>
            <a:off x="838199" y="1967344"/>
            <a:ext cx="10280779" cy="3810396"/>
          </a:xfrm>
        </p:spPr>
        <p:txBody>
          <a:bodyPr>
            <a:normAutofit/>
          </a:bodyPr>
          <a:lstStyle>
            <a:lvl1pPr>
              <a:defRPr sz="2200" b="1" spc="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21551257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7400" y="639493"/>
            <a:ext cx="10650504" cy="755779"/>
          </a:xfrm>
          <a:prstGeom prst="rect">
            <a:avLst/>
          </a:prstGeom>
        </p:spPr>
        <p:txBody>
          <a:bodyPr vert="horz" lIns="91440" tIns="45720" rIns="91440" bIns="45720" rtlCol="0" anchor="ctr">
            <a:normAutofit/>
          </a:bodyPr>
          <a:lstStyle/>
          <a:p>
            <a:r>
              <a:rPr lang="en-US" dirty="0"/>
              <a:t>Add title here</a:t>
            </a:r>
          </a:p>
        </p:txBody>
      </p:sp>
      <p:sp>
        <p:nvSpPr>
          <p:cNvPr id="3" name="Text Placeholder 2"/>
          <p:cNvSpPr>
            <a:spLocks noGrp="1"/>
          </p:cNvSpPr>
          <p:nvPr>
            <p:ph type="body" idx="1"/>
          </p:nvPr>
        </p:nvSpPr>
        <p:spPr>
          <a:xfrm>
            <a:off x="787400" y="1616021"/>
            <a:ext cx="10280779" cy="2668555"/>
          </a:xfrm>
          <a:prstGeom prst="rect">
            <a:avLst/>
          </a:prstGeom>
        </p:spPr>
        <p:txBody>
          <a:bodyPr vert="horz" lIns="91440" tIns="45720" rIns="91440" bIns="45720" rtlCol="0">
            <a:normAutofit/>
          </a:bodyPr>
          <a:lstStyle/>
          <a:p>
            <a:pPr lvl="0"/>
            <a:r>
              <a:rPr lang="en-US" dirty="0"/>
              <a:t>Add bullets here</a:t>
            </a:r>
          </a:p>
        </p:txBody>
      </p:sp>
      <p:sp>
        <p:nvSpPr>
          <p:cNvPr id="7" name="Footer Placeholder 6"/>
          <p:cNvSpPr>
            <a:spLocks noGrp="1"/>
          </p:cNvSpPr>
          <p:nvPr>
            <p:ph type="ftr" sz="quarter" idx="3"/>
          </p:nvPr>
        </p:nvSpPr>
        <p:spPr>
          <a:xfrm>
            <a:off x="4038600" y="6414541"/>
            <a:ext cx="4114800" cy="365125"/>
          </a:xfrm>
          <a:prstGeom prst="rect">
            <a:avLst/>
          </a:prstGeom>
        </p:spPr>
        <p:txBody>
          <a:bodyPr vert="horz" lIns="91440" tIns="45720" rIns="91440" bIns="45720" rtlCol="0" anchor="ctr"/>
          <a:lstStyle>
            <a:lvl1pPr algn="ctr">
              <a:defRPr sz="1200" b="1">
                <a:solidFill>
                  <a:schemeClr val="bg1"/>
                </a:solidFill>
              </a:defRPr>
            </a:lvl1pPr>
          </a:lstStyle>
          <a:p>
            <a:r>
              <a:rPr lang="en-US" dirty="0"/>
              <a:t>© 2020 UMass Amherst Global. All rights reserved.</a:t>
            </a:r>
            <a:endParaRPr lang="en-GB" dirty="0"/>
          </a:p>
        </p:txBody>
      </p:sp>
      <p:sp>
        <p:nvSpPr>
          <p:cNvPr id="9" name="Slide Number Placeholder 8"/>
          <p:cNvSpPr>
            <a:spLocks noGrp="1"/>
          </p:cNvSpPr>
          <p:nvPr>
            <p:ph type="sldNum" sz="quarter" idx="4"/>
          </p:nvPr>
        </p:nvSpPr>
        <p:spPr>
          <a:xfrm>
            <a:off x="8610600" y="6414541"/>
            <a:ext cx="2743200" cy="365125"/>
          </a:xfrm>
          <a:prstGeom prst="rect">
            <a:avLst/>
          </a:prstGeom>
        </p:spPr>
        <p:txBody>
          <a:bodyPr vert="horz" lIns="91440" tIns="45720" rIns="91440" bIns="45720" rtlCol="0" anchor="ctr"/>
          <a:lstStyle>
            <a:lvl1pPr algn="r">
              <a:defRPr sz="3200" b="1">
                <a:solidFill>
                  <a:schemeClr val="bg1"/>
                </a:solidFill>
              </a:defRPr>
            </a:lvl1pPr>
          </a:lstStyle>
          <a:p>
            <a:fld id="{953FA840-7BA5-48A8-BEB4-818C152EB02B}" type="slidenum">
              <a:rPr lang="en-GB" smtClean="0"/>
              <a:t>‹#›</a:t>
            </a:fld>
            <a:endParaRPr lang="en-GB"/>
          </a:p>
        </p:txBody>
      </p:sp>
    </p:spTree>
    <p:extLst>
      <p:ext uri="{BB962C8B-B14F-4D97-AF65-F5344CB8AC3E}">
        <p14:creationId xmlns:p14="http://schemas.microsoft.com/office/powerpoint/2010/main" val="2258810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26.png"/><Relationship Id="rId18" Type="http://schemas.openxmlformats.org/officeDocument/2006/relationships/image" Target="../media/image4.png"/><Relationship Id="rId3" Type="http://schemas.openxmlformats.org/officeDocument/2006/relationships/tags" Target="../tags/tag24.xml"/><Relationship Id="rId21" Type="http://schemas.openxmlformats.org/officeDocument/2006/relationships/image" Target="../media/image32.png"/><Relationship Id="rId7" Type="http://schemas.openxmlformats.org/officeDocument/2006/relationships/tags" Target="../tags/tag28.xml"/><Relationship Id="rId12" Type="http://schemas.openxmlformats.org/officeDocument/2006/relationships/notesSlide" Target="../notesSlides/notesSlide10.xml"/><Relationship Id="rId17" Type="http://schemas.openxmlformats.org/officeDocument/2006/relationships/image" Target="../media/image29.png"/><Relationship Id="rId2" Type="http://schemas.openxmlformats.org/officeDocument/2006/relationships/tags" Target="../tags/tag23.xml"/><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2.xml"/><Relationship Id="rId5" Type="http://schemas.openxmlformats.org/officeDocument/2006/relationships/tags" Target="../tags/tag26.xml"/><Relationship Id="rId15" Type="http://schemas.openxmlformats.org/officeDocument/2006/relationships/image" Target="../media/image27.png"/><Relationship Id="rId10" Type="http://schemas.openxmlformats.org/officeDocument/2006/relationships/tags" Target="../tags/tag31.xml"/><Relationship Id="rId19" Type="http://schemas.openxmlformats.org/officeDocument/2006/relationships/image" Target="../media/image30.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22.png"/><Relationship Id="rId22" Type="http://schemas.openxmlformats.org/officeDocument/2006/relationships/image" Target="../media/image3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probabilitycourse.com/chapter5/5_1_0_joint_distributions.php"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4.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37.png"/><Relationship Id="rId4" Type="http://schemas.openxmlformats.org/officeDocument/2006/relationships/tags" Target="../tags/tag35.xml"/><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42.png"/><Relationship Id="rId18" Type="http://schemas.openxmlformats.org/officeDocument/2006/relationships/image" Target="../media/image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tags" Target="../tags/tag39.xml"/><Relationship Id="rId16" Type="http://schemas.openxmlformats.org/officeDocument/2006/relationships/image" Target="../media/image45.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0.png"/><Relationship Id="rId5" Type="http://schemas.openxmlformats.org/officeDocument/2006/relationships/tags" Target="../tags/tag42.xml"/><Relationship Id="rId15" Type="http://schemas.openxmlformats.org/officeDocument/2006/relationships/image" Target="../media/image44.png"/><Relationship Id="rId10" Type="http://schemas.openxmlformats.org/officeDocument/2006/relationships/notesSlide" Target="../notesSlides/notesSlide13.xml"/><Relationship Id="rId4" Type="http://schemas.openxmlformats.org/officeDocument/2006/relationships/tags" Target="../tags/tag41.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48.png"/><Relationship Id="rId18" Type="http://schemas.openxmlformats.org/officeDocument/2006/relationships/image" Target="../media/image22.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tags" Target="../tags/tag47.xml"/><Relationship Id="rId16" Type="http://schemas.openxmlformats.org/officeDocument/2006/relationships/image" Target="../media/image51.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notesSlide" Target="../notesSlides/notesSlide14.xml"/><Relationship Id="rId5" Type="http://schemas.openxmlformats.org/officeDocument/2006/relationships/tags" Target="../tags/tag50.xml"/><Relationship Id="rId15" Type="http://schemas.openxmlformats.org/officeDocument/2006/relationships/image" Target="../media/image50.png"/><Relationship Id="rId10" Type="http://schemas.openxmlformats.org/officeDocument/2006/relationships/slideLayout" Target="../slideLayouts/slideLayout2.xml"/><Relationship Id="rId19" Type="http://schemas.openxmlformats.org/officeDocument/2006/relationships/image" Target="../media/image27.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61.xml"/><Relationship Id="rId7" Type="http://schemas.openxmlformats.org/officeDocument/2006/relationships/image" Target="../media/image5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5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4.xml"/><Relationship Id="rId7" Type="http://schemas.openxmlformats.org/officeDocument/2006/relationships/notesSlide" Target="../notesSlides/notesSlide1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11" Type="http://schemas.openxmlformats.org/officeDocument/2006/relationships/image" Target="../media/image58.png"/><Relationship Id="rId5" Type="http://schemas.openxmlformats.org/officeDocument/2006/relationships/tags" Target="../tags/tag66.xml"/><Relationship Id="rId10" Type="http://schemas.openxmlformats.org/officeDocument/2006/relationships/image" Target="../media/image57.png"/><Relationship Id="rId4" Type="http://schemas.openxmlformats.org/officeDocument/2006/relationships/tags" Target="../tags/tag65.xml"/><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image" Target="../media/image22.png"/><Relationship Id="rId3" Type="http://schemas.openxmlformats.org/officeDocument/2006/relationships/tags" Target="../tags/tag70.xml"/><Relationship Id="rId21" Type="http://schemas.openxmlformats.org/officeDocument/2006/relationships/image" Target="../media/image62.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image" Target="../media/image52.png"/><Relationship Id="rId25" Type="http://schemas.openxmlformats.org/officeDocument/2006/relationships/image" Target="../media/image31.png"/><Relationship Id="rId2" Type="http://schemas.openxmlformats.org/officeDocument/2006/relationships/tags" Target="../tags/tag69.xml"/><Relationship Id="rId16" Type="http://schemas.openxmlformats.org/officeDocument/2006/relationships/image" Target="../media/image60.png"/><Relationship Id="rId20" Type="http://schemas.openxmlformats.org/officeDocument/2006/relationships/image" Target="../media/image6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30.png"/><Relationship Id="rId5" Type="http://schemas.openxmlformats.org/officeDocument/2006/relationships/tags" Target="../tags/tag72.xml"/><Relationship Id="rId15" Type="http://schemas.openxmlformats.org/officeDocument/2006/relationships/notesSlide" Target="../notesSlides/notesSlide20.xml"/><Relationship Id="rId23" Type="http://schemas.openxmlformats.org/officeDocument/2006/relationships/image" Target="../media/image64.png"/><Relationship Id="rId10" Type="http://schemas.openxmlformats.org/officeDocument/2006/relationships/tags" Target="../tags/tag77.xml"/><Relationship Id="rId19" Type="http://schemas.openxmlformats.org/officeDocument/2006/relationships/image" Target="../media/image27.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2.xml"/><Relationship Id="rId22"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image" Target="../media/image27.png"/><Relationship Id="rId3" Type="http://schemas.openxmlformats.org/officeDocument/2006/relationships/tags" Target="../tags/tag83.xml"/><Relationship Id="rId21" Type="http://schemas.openxmlformats.org/officeDocument/2006/relationships/image" Target="../media/image64.png"/><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image" Target="../media/image22.png"/><Relationship Id="rId2" Type="http://schemas.openxmlformats.org/officeDocument/2006/relationships/tags" Target="../tags/tag82.xml"/><Relationship Id="rId16" Type="http://schemas.openxmlformats.org/officeDocument/2006/relationships/image" Target="../media/image52.png"/><Relationship Id="rId20" Type="http://schemas.openxmlformats.org/officeDocument/2006/relationships/image" Target="../media/image6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65.png"/><Relationship Id="rId5" Type="http://schemas.openxmlformats.org/officeDocument/2006/relationships/tags" Target="../tags/tag85.xml"/><Relationship Id="rId15" Type="http://schemas.openxmlformats.org/officeDocument/2006/relationships/notesSlide" Target="../notesSlides/notesSlide21.xml"/><Relationship Id="rId23" Type="http://schemas.openxmlformats.org/officeDocument/2006/relationships/image" Target="../media/image31.png"/><Relationship Id="rId10" Type="http://schemas.openxmlformats.org/officeDocument/2006/relationships/tags" Target="../tags/tag90.xml"/><Relationship Id="rId19" Type="http://schemas.openxmlformats.org/officeDocument/2006/relationships/image" Target="../media/image62.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slideLayout" Target="../slideLayouts/slideLayout2.xml"/><Relationship Id="rId2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98.xml"/><Relationship Id="rId7" Type="http://schemas.openxmlformats.org/officeDocument/2006/relationships/image" Target="../media/image6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2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103.xml"/><Relationship Id="rId7" Type="http://schemas.openxmlformats.org/officeDocument/2006/relationships/notesSlide" Target="../notesSlides/notesSlide25.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75.png"/><Relationship Id="rId5" Type="http://schemas.openxmlformats.org/officeDocument/2006/relationships/tags" Target="../tags/tag105.xml"/><Relationship Id="rId10" Type="http://schemas.openxmlformats.org/officeDocument/2006/relationships/image" Target="../media/image74.png"/><Relationship Id="rId4" Type="http://schemas.openxmlformats.org/officeDocument/2006/relationships/tags" Target="../tags/tag104.xml"/><Relationship Id="rId9"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8.xml"/><Relationship Id="rId7" Type="http://schemas.openxmlformats.org/officeDocument/2006/relationships/notesSlide" Target="../notesSlides/notesSlide26.xml"/><Relationship Id="rId12" Type="http://schemas.openxmlformats.org/officeDocument/2006/relationships/image" Target="../media/image77.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22.png"/><Relationship Id="rId5" Type="http://schemas.openxmlformats.org/officeDocument/2006/relationships/tags" Target="../tags/tag110.xml"/><Relationship Id="rId10" Type="http://schemas.openxmlformats.org/officeDocument/2006/relationships/image" Target="../media/image75.png"/><Relationship Id="rId4" Type="http://schemas.openxmlformats.org/officeDocument/2006/relationships/tags" Target="../tags/tag109.xml"/><Relationship Id="rId9"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9.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4.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78.png"/><Relationship Id="rId5" Type="http://schemas.openxmlformats.org/officeDocument/2006/relationships/tags" Target="../tags/tag115.xml"/><Relationship Id="rId15" Type="http://schemas.openxmlformats.org/officeDocument/2006/relationships/image" Target="../media/image80.png"/><Relationship Id="rId10" Type="http://schemas.openxmlformats.org/officeDocument/2006/relationships/image" Target="../media/image62.png"/><Relationship Id="rId4" Type="http://schemas.openxmlformats.org/officeDocument/2006/relationships/tags" Target="../tags/tag114.xml"/><Relationship Id="rId9" Type="http://schemas.openxmlformats.org/officeDocument/2006/relationships/notesSlide" Target="../notesSlides/notesSlide27.xml"/><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25.xml"/><Relationship Id="rId7" Type="http://schemas.openxmlformats.org/officeDocument/2006/relationships/image" Target="../media/image4.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31.xml"/><Relationship Id="rId5" Type="http://schemas.openxmlformats.org/officeDocument/2006/relationships/slideLayout" Target="../slideLayouts/slideLayout2.xml"/><Relationship Id="rId10" Type="http://schemas.openxmlformats.org/officeDocument/2006/relationships/image" Target="../media/image88.png"/><Relationship Id="rId4" Type="http://schemas.openxmlformats.org/officeDocument/2006/relationships/tags" Target="../tags/tag126.xml"/><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129.xml"/><Relationship Id="rId7" Type="http://schemas.openxmlformats.org/officeDocument/2006/relationships/image" Target="../media/image89.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32.xml"/><Relationship Id="rId5" Type="http://schemas.openxmlformats.org/officeDocument/2006/relationships/slideLayout" Target="../slideLayouts/slideLayout2.xml"/><Relationship Id="rId10" Type="http://schemas.openxmlformats.org/officeDocument/2006/relationships/image" Target="../media/image92.png"/><Relationship Id="rId4" Type="http://schemas.openxmlformats.org/officeDocument/2006/relationships/tags" Target="../tags/tag130.xml"/><Relationship Id="rId9"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media/image93.emf"/><Relationship Id="rId18" Type="http://schemas.openxmlformats.org/officeDocument/2006/relationships/image" Target="../media/image95.png"/><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oleObject" Target="../embeddings/oleObject1.bin"/><Relationship Id="rId17" Type="http://schemas.openxmlformats.org/officeDocument/2006/relationships/image" Target="../media/image94.png"/><Relationship Id="rId2" Type="http://schemas.openxmlformats.org/officeDocument/2006/relationships/tags" Target="../tags/tag131.xml"/><Relationship Id="rId16" Type="http://schemas.openxmlformats.org/officeDocument/2006/relationships/image" Target="../media/image62.png"/><Relationship Id="rId20" Type="http://schemas.openxmlformats.org/officeDocument/2006/relationships/image" Target="../media/image83.png"/><Relationship Id="rId1" Type="http://schemas.openxmlformats.org/officeDocument/2006/relationships/vmlDrawing" Target="../drawings/vmlDrawing1.vml"/><Relationship Id="rId6" Type="http://schemas.openxmlformats.org/officeDocument/2006/relationships/tags" Target="../tags/tag135.xml"/><Relationship Id="rId11" Type="http://schemas.openxmlformats.org/officeDocument/2006/relationships/notesSlide" Target="../notesSlides/notesSlide33.xml"/><Relationship Id="rId5" Type="http://schemas.openxmlformats.org/officeDocument/2006/relationships/tags" Target="../tags/tag134.xml"/><Relationship Id="rId15" Type="http://schemas.openxmlformats.org/officeDocument/2006/relationships/image" Target="../media/image22.png"/><Relationship Id="rId10" Type="http://schemas.openxmlformats.org/officeDocument/2006/relationships/slideLayout" Target="../slideLayouts/slideLayout2.xml"/><Relationship Id="rId19" Type="http://schemas.openxmlformats.org/officeDocument/2006/relationships/image" Target="../media/image96.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9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143.xml"/><Relationship Id="rId7" Type="http://schemas.openxmlformats.org/officeDocument/2006/relationships/image" Target="../media/image97.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notesSlide" Target="../notesSlides/notesSlide35.xml"/><Relationship Id="rId5" Type="http://schemas.openxmlformats.org/officeDocument/2006/relationships/slideLayout" Target="../slideLayouts/slideLayout2.xml"/><Relationship Id="rId10" Type="http://schemas.openxmlformats.org/officeDocument/2006/relationships/image" Target="../media/image99.png"/><Relationship Id="rId4" Type="http://schemas.openxmlformats.org/officeDocument/2006/relationships/tags" Target="../tags/tag144.xml"/><Relationship Id="rId9"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47.xml"/><Relationship Id="rId7" Type="http://schemas.openxmlformats.org/officeDocument/2006/relationships/image" Target="../media/image10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36.xml"/><Relationship Id="rId5" Type="http://schemas.openxmlformats.org/officeDocument/2006/relationships/slideLayout" Target="../slideLayouts/slideLayout2.xml"/><Relationship Id="rId10" Type="http://schemas.openxmlformats.org/officeDocument/2006/relationships/image" Target="../media/image102.png"/><Relationship Id="rId4" Type="http://schemas.openxmlformats.org/officeDocument/2006/relationships/tags" Target="../tags/tag148.xml"/><Relationship Id="rId9"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62.png"/><Relationship Id="rId5" Type="http://schemas.openxmlformats.org/officeDocument/2006/relationships/image" Target="../media/image10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5.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95.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104.png"/><Relationship Id="rId5" Type="http://schemas.openxmlformats.org/officeDocument/2006/relationships/tags" Target="../tags/tag155.xml"/><Relationship Id="rId15" Type="http://schemas.openxmlformats.org/officeDocument/2006/relationships/image" Target="../media/image107.png"/><Relationship Id="rId10" Type="http://schemas.openxmlformats.org/officeDocument/2006/relationships/image" Target="../media/image4.png"/><Relationship Id="rId4" Type="http://schemas.openxmlformats.org/officeDocument/2006/relationships/tags" Target="../tags/tag154.xml"/><Relationship Id="rId9" Type="http://schemas.openxmlformats.org/officeDocument/2006/relationships/notesSlide" Target="../notesSlides/notesSlide38.xml"/><Relationship Id="rId14" Type="http://schemas.openxmlformats.org/officeDocument/2006/relationships/image" Target="../media/image106.pn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160.xml"/><Relationship Id="rId7" Type="http://schemas.openxmlformats.org/officeDocument/2006/relationships/image" Target="../media/image10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08.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robabilitycourse.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163.xml"/><Relationship Id="rId7" Type="http://schemas.openxmlformats.org/officeDocument/2006/relationships/image" Target="../media/image11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notesSlide" Target="../notesSlides/notesSlide40.xml"/><Relationship Id="rId5" Type="http://schemas.openxmlformats.org/officeDocument/2006/relationships/slideLayout" Target="../slideLayouts/slideLayout2.xml"/><Relationship Id="rId10" Type="http://schemas.openxmlformats.org/officeDocument/2006/relationships/image" Target="../media/image114.png"/><Relationship Id="rId4" Type="http://schemas.openxmlformats.org/officeDocument/2006/relationships/tags" Target="../tags/tag164.xml"/><Relationship Id="rId9" Type="http://schemas.openxmlformats.org/officeDocument/2006/relationships/image" Target="../media/image113.pn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67.xml"/><Relationship Id="rId7" Type="http://schemas.openxmlformats.org/officeDocument/2006/relationships/notesSlide" Target="../notesSlides/notesSlide41.xml"/><Relationship Id="rId12" Type="http://schemas.openxmlformats.org/officeDocument/2006/relationships/image" Target="../media/image58.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169.xml"/><Relationship Id="rId10" Type="http://schemas.openxmlformats.org/officeDocument/2006/relationships/image" Target="../media/image62.png"/><Relationship Id="rId4" Type="http://schemas.openxmlformats.org/officeDocument/2006/relationships/tags" Target="../tags/tag168.xml"/><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7.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68.png"/><Relationship Id="rId2" Type="http://schemas.openxmlformats.org/officeDocument/2006/relationships/tags" Target="../tags/tag171.xml"/><Relationship Id="rId16" Type="http://schemas.openxmlformats.org/officeDocument/2006/relationships/image" Target="../media/image118.pn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116.png"/><Relationship Id="rId5" Type="http://schemas.openxmlformats.org/officeDocument/2006/relationships/tags" Target="../tags/tag174.xml"/><Relationship Id="rId15" Type="http://schemas.openxmlformats.org/officeDocument/2006/relationships/image" Target="../media/image75.png"/><Relationship Id="rId10" Type="http://schemas.openxmlformats.org/officeDocument/2006/relationships/image" Target="../media/image115.png"/><Relationship Id="rId4" Type="http://schemas.openxmlformats.org/officeDocument/2006/relationships/tags" Target="../tags/tag173.xml"/><Relationship Id="rId9" Type="http://schemas.openxmlformats.org/officeDocument/2006/relationships/notesSlide" Target="../notesSlides/notesSlide42.xml"/><Relationship Id="rId14" Type="http://schemas.openxmlformats.org/officeDocument/2006/relationships/image" Target="../media/image70.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2.png"/><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media/image121.png"/><Relationship Id="rId2" Type="http://schemas.openxmlformats.org/officeDocument/2006/relationships/tags" Target="../tags/tag178.xml"/><Relationship Id="rId16" Type="http://schemas.openxmlformats.org/officeDocument/2006/relationships/image" Target="../media/image113.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120.png"/><Relationship Id="rId5" Type="http://schemas.openxmlformats.org/officeDocument/2006/relationships/tags" Target="../tags/tag181.xml"/><Relationship Id="rId15" Type="http://schemas.openxmlformats.org/officeDocument/2006/relationships/image" Target="../media/image112.png"/><Relationship Id="rId10" Type="http://schemas.openxmlformats.org/officeDocument/2006/relationships/image" Target="../media/image119.png"/><Relationship Id="rId4" Type="http://schemas.openxmlformats.org/officeDocument/2006/relationships/tags" Target="../tags/tag180.xml"/><Relationship Id="rId9" Type="http://schemas.openxmlformats.org/officeDocument/2006/relationships/notesSlide" Target="../notesSlides/notesSlide43.xml"/><Relationship Id="rId14" Type="http://schemas.openxmlformats.org/officeDocument/2006/relationships/image" Target="../media/image123.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86.xml"/><Relationship Id="rId7" Type="http://schemas.openxmlformats.org/officeDocument/2006/relationships/image" Target="../media/image125.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24.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image" Target="../media/image127.png"/><Relationship Id="rId18" Type="http://schemas.openxmlformats.org/officeDocument/2006/relationships/image" Target="../media/image30.png"/><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image" Target="../media/image60.png"/><Relationship Id="rId17" Type="http://schemas.openxmlformats.org/officeDocument/2006/relationships/image" Target="../media/image27.png"/><Relationship Id="rId2" Type="http://schemas.openxmlformats.org/officeDocument/2006/relationships/tags" Target="../tags/tag188.xml"/><Relationship Id="rId16" Type="http://schemas.openxmlformats.org/officeDocument/2006/relationships/image" Target="../media/image62.png"/><Relationship Id="rId20" Type="http://schemas.openxmlformats.org/officeDocument/2006/relationships/image" Target="../media/image61.png"/><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notesSlide" Target="../notesSlides/notesSlide45.xml"/><Relationship Id="rId5" Type="http://schemas.openxmlformats.org/officeDocument/2006/relationships/tags" Target="../tags/tag191.xml"/><Relationship Id="rId15" Type="http://schemas.openxmlformats.org/officeDocument/2006/relationships/image" Target="../media/image129.png"/><Relationship Id="rId10" Type="http://schemas.openxmlformats.org/officeDocument/2006/relationships/slideLayout" Target="../slideLayouts/slideLayout2.xml"/><Relationship Id="rId19" Type="http://schemas.openxmlformats.org/officeDocument/2006/relationships/image" Target="../media/image31.png"/><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image" Target="../media/image128.png"/></Relationships>
</file>

<file path=ppt/slides/_rels/slide4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tags" Target="../tags/tag198.xml"/><Relationship Id="rId7" Type="http://schemas.openxmlformats.org/officeDocument/2006/relationships/image" Target="../media/image130.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08.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201.xml"/><Relationship Id="rId7" Type="http://schemas.openxmlformats.org/officeDocument/2006/relationships/image" Target="../media/image132.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notesSlide" Target="../notesSlides/notesSlide47.xml"/><Relationship Id="rId11" Type="http://schemas.openxmlformats.org/officeDocument/2006/relationships/image" Target="../media/image136.png"/><Relationship Id="rId5" Type="http://schemas.openxmlformats.org/officeDocument/2006/relationships/slideLayout" Target="../slideLayouts/slideLayout2.xml"/><Relationship Id="rId10" Type="http://schemas.openxmlformats.org/officeDocument/2006/relationships/image" Target="../media/image135.png"/><Relationship Id="rId4" Type="http://schemas.openxmlformats.org/officeDocument/2006/relationships/tags" Target="../tags/tag202.xml"/><Relationship Id="rId9" Type="http://schemas.openxmlformats.org/officeDocument/2006/relationships/image" Target="../media/image13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05.xml"/><Relationship Id="rId5" Type="http://schemas.openxmlformats.org/officeDocument/2006/relationships/image" Target="../media/image1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notesSlide" Target="../notesSlides/notesSlide5.xml"/><Relationship Id="rId12"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06.xml"/><Relationship Id="rId4" Type="http://schemas.openxmlformats.org/officeDocument/2006/relationships/image" Target="../media/image141.png"/></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209.xml"/><Relationship Id="rId7" Type="http://schemas.openxmlformats.org/officeDocument/2006/relationships/image" Target="../media/image143.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42.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145.png"/><Relationship Id="rId5" Type="http://schemas.openxmlformats.org/officeDocument/2006/relationships/image" Target="../media/image132.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image" Target="../media/image146.png"/><Relationship Id="rId3" Type="http://schemas.openxmlformats.org/officeDocument/2006/relationships/tags" Target="../tags/tag214.xml"/><Relationship Id="rId21" Type="http://schemas.openxmlformats.org/officeDocument/2006/relationships/image" Target="../media/image149.png"/><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image" Target="../media/image4.png"/><Relationship Id="rId25" Type="http://schemas.openxmlformats.org/officeDocument/2006/relationships/image" Target="../media/image153.png"/><Relationship Id="rId2" Type="http://schemas.openxmlformats.org/officeDocument/2006/relationships/tags" Target="../tags/tag213.xml"/><Relationship Id="rId16" Type="http://schemas.openxmlformats.org/officeDocument/2006/relationships/notesSlide" Target="../notesSlides/notesSlide53.xml"/><Relationship Id="rId20" Type="http://schemas.openxmlformats.org/officeDocument/2006/relationships/image" Target="../media/image148.png"/><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image" Target="../media/image152.png"/><Relationship Id="rId5" Type="http://schemas.openxmlformats.org/officeDocument/2006/relationships/tags" Target="../tags/tag216.xml"/><Relationship Id="rId15" Type="http://schemas.openxmlformats.org/officeDocument/2006/relationships/slideLayout" Target="../slideLayouts/slideLayout2.xml"/><Relationship Id="rId23" Type="http://schemas.openxmlformats.org/officeDocument/2006/relationships/image" Target="../media/image151.png"/><Relationship Id="rId10" Type="http://schemas.openxmlformats.org/officeDocument/2006/relationships/tags" Target="../tags/tag221.xml"/><Relationship Id="rId19" Type="http://schemas.openxmlformats.org/officeDocument/2006/relationships/image" Target="../media/image147.png"/><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26.xml"/><Relationship Id="rId4" Type="http://schemas.openxmlformats.org/officeDocument/2006/relationships/image" Target="../media/image154.pn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29.xml"/><Relationship Id="rId7" Type="http://schemas.openxmlformats.org/officeDocument/2006/relationships/image" Target="../media/image155.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notesSlide" Target="../notesSlides/notesSlide55.xml"/><Relationship Id="rId5" Type="http://schemas.openxmlformats.org/officeDocument/2006/relationships/slideLayout" Target="../slideLayouts/slideLayout2.xml"/><Relationship Id="rId10" Type="http://schemas.openxmlformats.org/officeDocument/2006/relationships/image" Target="../media/image30.png"/><Relationship Id="rId4" Type="http://schemas.openxmlformats.org/officeDocument/2006/relationships/tags" Target="../tags/tag230.xml"/><Relationship Id="rId9" Type="http://schemas.openxmlformats.org/officeDocument/2006/relationships/image" Target="../media/image1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9.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235.xml"/><Relationship Id="rId7" Type="http://schemas.openxmlformats.org/officeDocument/2006/relationships/notesSlide" Target="../notesSlides/notesSlide59.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Layout" Target="../slideLayouts/slideLayout2.xml"/><Relationship Id="rId11" Type="http://schemas.openxmlformats.org/officeDocument/2006/relationships/image" Target="../media/image163.png"/><Relationship Id="rId5" Type="http://schemas.openxmlformats.org/officeDocument/2006/relationships/tags" Target="../tags/tag237.xml"/><Relationship Id="rId10" Type="http://schemas.openxmlformats.org/officeDocument/2006/relationships/image" Target="../media/image162.png"/><Relationship Id="rId4" Type="http://schemas.openxmlformats.org/officeDocument/2006/relationships/tags" Target="../tags/tag236.xml"/><Relationship Id="rId9" Type="http://schemas.openxmlformats.org/officeDocument/2006/relationships/image" Target="../media/image16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240.xml"/><Relationship Id="rId7" Type="http://schemas.openxmlformats.org/officeDocument/2006/relationships/notesSlide" Target="../notesSlides/notesSlide60.xml"/><Relationship Id="rId12" Type="http://schemas.openxmlformats.org/officeDocument/2006/relationships/image" Target="../media/image168.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slideLayout" Target="../slideLayouts/slideLayout2.xml"/><Relationship Id="rId11" Type="http://schemas.openxmlformats.org/officeDocument/2006/relationships/image" Target="../media/image167.png"/><Relationship Id="rId5" Type="http://schemas.openxmlformats.org/officeDocument/2006/relationships/tags" Target="../tags/tag242.xml"/><Relationship Id="rId10" Type="http://schemas.openxmlformats.org/officeDocument/2006/relationships/image" Target="../media/image166.png"/><Relationship Id="rId4" Type="http://schemas.openxmlformats.org/officeDocument/2006/relationships/tags" Target="../tags/tag241.xml"/><Relationship Id="rId9"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1.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75.pn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174.png"/><Relationship Id="rId2" Type="http://schemas.openxmlformats.org/officeDocument/2006/relationships/tags" Target="../tags/tag246.xml"/><Relationship Id="rId16" Type="http://schemas.openxmlformats.org/officeDocument/2006/relationships/image" Target="../media/image178.pn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image" Target="../media/image173.png"/><Relationship Id="rId5" Type="http://schemas.openxmlformats.org/officeDocument/2006/relationships/tags" Target="../tags/tag249.xml"/><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tags" Target="../tags/tag248.xml"/><Relationship Id="rId9" Type="http://schemas.openxmlformats.org/officeDocument/2006/relationships/notesSlide" Target="../notesSlides/notesSlide62.xml"/><Relationship Id="rId14" Type="http://schemas.openxmlformats.org/officeDocument/2006/relationships/image" Target="../media/image17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tags" Target="../tags/tag256.xml"/><Relationship Id="rId7" Type="http://schemas.openxmlformats.org/officeDocument/2006/relationships/notesSlide" Target="../notesSlides/notesSlide64.xml"/><Relationship Id="rId12" Type="http://schemas.openxmlformats.org/officeDocument/2006/relationships/image" Target="../media/image166.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slideLayout" Target="../slideLayouts/slideLayout2.xml"/><Relationship Id="rId11" Type="http://schemas.openxmlformats.org/officeDocument/2006/relationships/image" Target="../media/image184.png"/><Relationship Id="rId5" Type="http://schemas.openxmlformats.org/officeDocument/2006/relationships/tags" Target="../tags/tag258.xml"/><Relationship Id="rId10" Type="http://schemas.openxmlformats.org/officeDocument/2006/relationships/image" Target="../media/image183.png"/><Relationship Id="rId4" Type="http://schemas.openxmlformats.org/officeDocument/2006/relationships/tags" Target="../tags/tag257.xml"/><Relationship Id="rId9" Type="http://schemas.openxmlformats.org/officeDocument/2006/relationships/image" Target="../media/image182.png"/></Relationships>
</file>

<file path=ppt/slides/_rels/slide6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tags" Target="../tags/tag261.xml"/><Relationship Id="rId7" Type="http://schemas.openxmlformats.org/officeDocument/2006/relationships/notesSlide" Target="../notesSlides/notesSlide65.xml"/><Relationship Id="rId12" Type="http://schemas.openxmlformats.org/officeDocument/2006/relationships/image" Target="../media/image187.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2.xml"/><Relationship Id="rId11" Type="http://schemas.openxmlformats.org/officeDocument/2006/relationships/image" Target="../media/image186.png"/><Relationship Id="rId5" Type="http://schemas.openxmlformats.org/officeDocument/2006/relationships/tags" Target="../tags/tag263.xml"/><Relationship Id="rId10" Type="http://schemas.openxmlformats.org/officeDocument/2006/relationships/image" Target="../media/image52.png"/><Relationship Id="rId4" Type="http://schemas.openxmlformats.org/officeDocument/2006/relationships/tags" Target="../tags/tag262.xml"/><Relationship Id="rId9" Type="http://schemas.openxmlformats.org/officeDocument/2006/relationships/image" Target="../media/image161.png"/></Relationships>
</file>

<file path=ppt/slides/_rels/slide6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tags" Target="../tags/tag266.xml"/><Relationship Id="rId7" Type="http://schemas.openxmlformats.org/officeDocument/2006/relationships/image" Target="../media/image189.png"/><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88.png"/><Relationship Id="rId5" Type="http://schemas.openxmlformats.org/officeDocument/2006/relationships/notesSlide" Target="../notesSlides/notesSlide66.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69.xml"/><Relationship Id="rId7" Type="http://schemas.openxmlformats.org/officeDocument/2006/relationships/notesSlide" Target="../notesSlides/notesSlide67.xml"/><Relationship Id="rId12" Type="http://schemas.openxmlformats.org/officeDocument/2006/relationships/image" Target="../media/image194.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2.xml"/><Relationship Id="rId11" Type="http://schemas.openxmlformats.org/officeDocument/2006/relationships/image" Target="../media/image193.png"/><Relationship Id="rId5" Type="http://schemas.openxmlformats.org/officeDocument/2006/relationships/tags" Target="../tags/tag271.xml"/><Relationship Id="rId10" Type="http://schemas.openxmlformats.org/officeDocument/2006/relationships/image" Target="../media/image192.png"/><Relationship Id="rId4" Type="http://schemas.openxmlformats.org/officeDocument/2006/relationships/tags" Target="../tags/tag270.xml"/><Relationship Id="rId9" Type="http://schemas.openxmlformats.org/officeDocument/2006/relationships/image" Target="../media/image191.png"/></Relationships>
</file>

<file path=ppt/slides/_rels/slide6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slideLayout" Target="../slideLayouts/slideLayout2.xml"/><Relationship Id="rId7" Type="http://schemas.openxmlformats.org/officeDocument/2006/relationships/image" Target="../media/image197.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notesSlide" Target="../notesSlides/notesSlide68.xml"/><Relationship Id="rId9" Type="http://schemas.openxmlformats.org/officeDocument/2006/relationships/image" Target="../media/image19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278.xml"/><Relationship Id="rId7" Type="http://schemas.openxmlformats.org/officeDocument/2006/relationships/image" Target="../media/image203.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tags" Target="../tags/tag279.xml"/><Relationship Id="rId9"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282.xml"/><Relationship Id="rId7" Type="http://schemas.openxmlformats.org/officeDocument/2006/relationships/notesSlide" Target="../notesSlides/notesSlide71.xml"/><Relationship Id="rId12" Type="http://schemas.openxmlformats.org/officeDocument/2006/relationships/image" Target="../media/image208.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slideLayout" Target="../slideLayouts/slideLayout2.xml"/><Relationship Id="rId11" Type="http://schemas.openxmlformats.org/officeDocument/2006/relationships/image" Target="../media/image207.png"/><Relationship Id="rId5" Type="http://schemas.openxmlformats.org/officeDocument/2006/relationships/tags" Target="../tags/tag284.xml"/><Relationship Id="rId10" Type="http://schemas.openxmlformats.org/officeDocument/2006/relationships/image" Target="../media/image206.png"/><Relationship Id="rId4" Type="http://schemas.openxmlformats.org/officeDocument/2006/relationships/tags" Target="../tags/tag283.xml"/><Relationship Id="rId9" Type="http://schemas.openxmlformats.org/officeDocument/2006/relationships/image" Target="../media/image20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87.xml"/><Relationship Id="rId4" Type="http://schemas.openxmlformats.org/officeDocument/2006/relationships/image" Target="../media/image21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5.png"/><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image" Target="../media/image214.png"/><Relationship Id="rId2" Type="http://schemas.openxmlformats.org/officeDocument/2006/relationships/tags" Target="../tags/tag289.xml"/><Relationship Id="rId16" Type="http://schemas.openxmlformats.org/officeDocument/2006/relationships/image" Target="../media/image218.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image" Target="../media/image213.png"/><Relationship Id="rId5" Type="http://schemas.openxmlformats.org/officeDocument/2006/relationships/tags" Target="../tags/tag292.xml"/><Relationship Id="rId15" Type="http://schemas.openxmlformats.org/officeDocument/2006/relationships/image" Target="../media/image217.png"/><Relationship Id="rId10" Type="http://schemas.openxmlformats.org/officeDocument/2006/relationships/image" Target="../media/image212.png"/><Relationship Id="rId4" Type="http://schemas.openxmlformats.org/officeDocument/2006/relationships/tags" Target="../tags/tag291.xml"/><Relationship Id="rId9" Type="http://schemas.openxmlformats.org/officeDocument/2006/relationships/notesSlide" Target="../notesSlides/notesSlide75.xml"/><Relationship Id="rId14" Type="http://schemas.openxmlformats.org/officeDocument/2006/relationships/image" Target="../media/image216.png"/></Relationships>
</file>

<file path=ppt/slides/_rels/slide7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297.xml"/><Relationship Id="rId7" Type="http://schemas.openxmlformats.org/officeDocument/2006/relationships/image" Target="../media/image219.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image" Target="../media/image201.png"/><Relationship Id="rId5" Type="http://schemas.openxmlformats.org/officeDocument/2006/relationships/notesSlide" Target="../notesSlides/notesSlide76.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tags" Target="../tags/tag300.xml"/><Relationship Id="rId7" Type="http://schemas.openxmlformats.org/officeDocument/2006/relationships/image" Target="../media/image221.png"/><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notesSlide" Target="../notesSlides/notesSlide77.xml"/><Relationship Id="rId11" Type="http://schemas.openxmlformats.org/officeDocument/2006/relationships/image" Target="../media/image225.png"/><Relationship Id="rId5" Type="http://schemas.openxmlformats.org/officeDocument/2006/relationships/slideLayout" Target="../slideLayouts/slideLayout2.xml"/><Relationship Id="rId10" Type="http://schemas.openxmlformats.org/officeDocument/2006/relationships/image" Target="../media/image224.png"/><Relationship Id="rId4" Type="http://schemas.openxmlformats.org/officeDocument/2006/relationships/tags" Target="../tags/tag301.xml"/><Relationship Id="rId9" Type="http://schemas.openxmlformats.org/officeDocument/2006/relationships/image" Target="../media/image223.png"/></Relationships>
</file>

<file path=ppt/slides/_rels/slide7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tags" Target="../tags/tag304.xml"/><Relationship Id="rId7" Type="http://schemas.openxmlformats.org/officeDocument/2006/relationships/image" Target="../media/image226.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notesSlide" Target="../notesSlides/notesSlide78.xml"/><Relationship Id="rId5" Type="http://schemas.openxmlformats.org/officeDocument/2006/relationships/slideLayout" Target="../slideLayouts/slideLayout2.xml"/><Relationship Id="rId10" Type="http://schemas.openxmlformats.org/officeDocument/2006/relationships/image" Target="../media/image229.png"/><Relationship Id="rId4" Type="http://schemas.openxmlformats.org/officeDocument/2006/relationships/tags" Target="../tags/tag305.xml"/><Relationship Id="rId9" Type="http://schemas.openxmlformats.org/officeDocument/2006/relationships/image" Target="../media/image228.png"/></Relationships>
</file>

<file path=ppt/slides/_rels/slide7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tags" Target="../tags/tag308.xml"/><Relationship Id="rId7" Type="http://schemas.openxmlformats.org/officeDocument/2006/relationships/image" Target="../media/image231.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230.png"/><Relationship Id="rId5" Type="http://schemas.openxmlformats.org/officeDocument/2006/relationships/notesSlide" Target="../notesSlides/notesSlide7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png"/><Relationship Id="rId17" Type="http://schemas.openxmlformats.org/officeDocument/2006/relationships/image" Target="../media/image20.png"/><Relationship Id="rId2" Type="http://schemas.openxmlformats.org/officeDocument/2006/relationships/tags" Target="../tags/tag11.xml"/><Relationship Id="rId16" Type="http://schemas.openxmlformats.org/officeDocument/2006/relationships/image" Target="../media/image1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5.png"/><Relationship Id="rId5" Type="http://schemas.openxmlformats.org/officeDocument/2006/relationships/tags" Target="../tags/tag14.xml"/><Relationship Id="rId15" Type="http://schemas.openxmlformats.org/officeDocument/2006/relationships/image" Target="../media/image18.png"/><Relationship Id="rId10" Type="http://schemas.openxmlformats.org/officeDocument/2006/relationships/notesSlide" Target="../notesSlides/notesSlide8.xml"/><Relationship Id="rId4" Type="http://schemas.openxmlformats.org/officeDocument/2006/relationships/tags" Target="../tags/tag13.xml"/><Relationship Id="rId9" Type="http://schemas.openxmlformats.org/officeDocument/2006/relationships/slideLayout" Target="../slideLayouts/slideLayout2.xml"/><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11.xml"/><Relationship Id="rId7" Type="http://schemas.openxmlformats.org/officeDocument/2006/relationships/image" Target="../media/image135.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233.png"/><Relationship Id="rId5" Type="http://schemas.openxmlformats.org/officeDocument/2006/relationships/notesSlide" Target="../notesSlides/notesSlide81.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314.xml"/><Relationship Id="rId7" Type="http://schemas.openxmlformats.org/officeDocument/2006/relationships/image" Target="../media/image234.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notesSlide" Target="../notesSlides/notesSlide82.xml"/><Relationship Id="rId5" Type="http://schemas.openxmlformats.org/officeDocument/2006/relationships/slideLayout" Target="../slideLayouts/slideLayout2.xml"/><Relationship Id="rId10" Type="http://schemas.openxmlformats.org/officeDocument/2006/relationships/image" Target="../media/image236.png"/><Relationship Id="rId4" Type="http://schemas.openxmlformats.org/officeDocument/2006/relationships/tags" Target="../tags/tag315.xml"/><Relationship Id="rId9" Type="http://schemas.openxmlformats.org/officeDocument/2006/relationships/image" Target="../media/image235.png"/></Relationships>
</file>

<file path=ppt/slides/_rels/slide8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tags" Target="../tags/tag318.xml"/><Relationship Id="rId7" Type="http://schemas.openxmlformats.org/officeDocument/2006/relationships/notesSlide" Target="../notesSlides/notesSlide83.xml"/><Relationship Id="rId12" Type="http://schemas.openxmlformats.org/officeDocument/2006/relationships/image" Target="../media/image241.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slideLayout" Target="../slideLayouts/slideLayout2.xml"/><Relationship Id="rId11" Type="http://schemas.openxmlformats.org/officeDocument/2006/relationships/image" Target="../media/image240.png"/><Relationship Id="rId5" Type="http://schemas.openxmlformats.org/officeDocument/2006/relationships/tags" Target="../tags/tag320.xml"/><Relationship Id="rId10" Type="http://schemas.openxmlformats.org/officeDocument/2006/relationships/image" Target="../media/image239.png"/><Relationship Id="rId4" Type="http://schemas.openxmlformats.org/officeDocument/2006/relationships/tags" Target="../tags/tag319.xml"/><Relationship Id="rId9" Type="http://schemas.openxmlformats.org/officeDocument/2006/relationships/image" Target="../media/image238.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321.xml"/><Relationship Id="rId5" Type="http://schemas.openxmlformats.org/officeDocument/2006/relationships/image" Target="../media/image244.png"/><Relationship Id="rId4" Type="http://schemas.openxmlformats.org/officeDocument/2006/relationships/image" Target="../media/image243.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85.xml"/><Relationship Id="rId13" Type="http://schemas.openxmlformats.org/officeDocument/2006/relationships/image" Target="../media/image238.png"/><Relationship Id="rId3" Type="http://schemas.openxmlformats.org/officeDocument/2006/relationships/tags" Target="../tags/tag324.xml"/><Relationship Id="rId7" Type="http://schemas.openxmlformats.org/officeDocument/2006/relationships/slideLayout" Target="../slideLayouts/slideLayout2.xml"/><Relationship Id="rId12" Type="http://schemas.openxmlformats.org/officeDocument/2006/relationships/image" Target="../media/image248.pn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image" Target="../media/image247.png"/><Relationship Id="rId5" Type="http://schemas.openxmlformats.org/officeDocument/2006/relationships/tags" Target="../tags/tag326.xml"/><Relationship Id="rId10" Type="http://schemas.openxmlformats.org/officeDocument/2006/relationships/image" Target="../media/image246.png"/><Relationship Id="rId4" Type="http://schemas.openxmlformats.org/officeDocument/2006/relationships/tags" Target="../tags/tag325.xml"/><Relationship Id="rId9" Type="http://schemas.openxmlformats.org/officeDocument/2006/relationships/image" Target="../media/image245.png"/><Relationship Id="rId14" Type="http://schemas.openxmlformats.org/officeDocument/2006/relationships/image" Target="../media/image24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87.xml"/><Relationship Id="rId13" Type="http://schemas.openxmlformats.org/officeDocument/2006/relationships/image" Target="../media/image253.png"/><Relationship Id="rId3" Type="http://schemas.openxmlformats.org/officeDocument/2006/relationships/tags" Target="../tags/tag332.xml"/><Relationship Id="rId7" Type="http://schemas.openxmlformats.org/officeDocument/2006/relationships/slideLayout" Target="../slideLayouts/slideLayout2.xml"/><Relationship Id="rId12" Type="http://schemas.openxmlformats.org/officeDocument/2006/relationships/image" Target="../media/image135.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image" Target="../media/image252.png"/><Relationship Id="rId5" Type="http://schemas.openxmlformats.org/officeDocument/2006/relationships/tags" Target="../tags/tag334.xml"/><Relationship Id="rId10" Type="http://schemas.openxmlformats.org/officeDocument/2006/relationships/image" Target="../media/image241.png"/><Relationship Id="rId4" Type="http://schemas.openxmlformats.org/officeDocument/2006/relationships/tags" Target="../tags/tag333.xml"/><Relationship Id="rId9" Type="http://schemas.openxmlformats.org/officeDocument/2006/relationships/image" Target="../media/image235.png"/><Relationship Id="rId14" Type="http://schemas.openxmlformats.org/officeDocument/2006/relationships/image" Target="../media/image254.png"/></Relationships>
</file>

<file path=ppt/slides/_rels/slide8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tags" Target="../tags/tag338.xml"/><Relationship Id="rId7" Type="http://schemas.openxmlformats.org/officeDocument/2006/relationships/image" Target="../media/image255.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notesSlide" Target="../notesSlides/notesSlide88.xml"/><Relationship Id="rId5" Type="http://schemas.openxmlformats.org/officeDocument/2006/relationships/slideLayout" Target="../slideLayouts/slideLayout2.xml"/><Relationship Id="rId10" Type="http://schemas.openxmlformats.org/officeDocument/2006/relationships/image" Target="../media/image258.png"/><Relationship Id="rId4" Type="http://schemas.openxmlformats.org/officeDocument/2006/relationships/tags" Target="../tags/tag339.xml"/><Relationship Id="rId9" Type="http://schemas.openxmlformats.org/officeDocument/2006/relationships/image" Target="../media/image257.png"/></Relationships>
</file>

<file path=ppt/slides/_rels/slide89.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image" Target="../media/image115.png"/><Relationship Id="rId18" Type="http://schemas.openxmlformats.org/officeDocument/2006/relationships/image" Target="../media/image262.png"/><Relationship Id="rId3" Type="http://schemas.openxmlformats.org/officeDocument/2006/relationships/tags" Target="../tags/tag342.xml"/><Relationship Id="rId21" Type="http://schemas.openxmlformats.org/officeDocument/2006/relationships/image" Target="../media/image265.png"/><Relationship Id="rId7" Type="http://schemas.openxmlformats.org/officeDocument/2006/relationships/tags" Target="../tags/tag346.xml"/><Relationship Id="rId12" Type="http://schemas.openxmlformats.org/officeDocument/2006/relationships/notesSlide" Target="../notesSlides/notesSlide89.xml"/><Relationship Id="rId17" Type="http://schemas.openxmlformats.org/officeDocument/2006/relationships/image" Target="../media/image261.png"/><Relationship Id="rId2" Type="http://schemas.openxmlformats.org/officeDocument/2006/relationships/tags" Target="../tags/tag341.xml"/><Relationship Id="rId16" Type="http://schemas.openxmlformats.org/officeDocument/2006/relationships/image" Target="../media/image22.png"/><Relationship Id="rId20" Type="http://schemas.openxmlformats.org/officeDocument/2006/relationships/image" Target="../media/image264.png"/><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slideLayout" Target="../slideLayouts/slideLayout2.xml"/><Relationship Id="rId5" Type="http://schemas.openxmlformats.org/officeDocument/2006/relationships/tags" Target="../tags/tag344.xml"/><Relationship Id="rId15" Type="http://schemas.openxmlformats.org/officeDocument/2006/relationships/image" Target="../media/image260.png"/><Relationship Id="rId10" Type="http://schemas.openxmlformats.org/officeDocument/2006/relationships/tags" Target="../tags/tag349.xml"/><Relationship Id="rId19" Type="http://schemas.openxmlformats.org/officeDocument/2006/relationships/image" Target="../media/image263.png"/><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image" Target="../media/image259.png"/><Relationship Id="rId22" Type="http://schemas.openxmlformats.org/officeDocument/2006/relationships/image" Target="../media/image26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0.xml"/><Relationship Id="rId7" Type="http://schemas.openxmlformats.org/officeDocument/2006/relationships/image" Target="../media/image2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9.xml"/><Relationship Id="rId11" Type="http://schemas.openxmlformats.org/officeDocument/2006/relationships/image" Target="../media/image25.png"/><Relationship Id="rId5" Type="http://schemas.openxmlformats.org/officeDocument/2006/relationships/slideLayout" Target="../slideLayouts/slideLayout2.xml"/><Relationship Id="rId10" Type="http://schemas.openxmlformats.org/officeDocument/2006/relationships/image" Target="../media/image24.png"/><Relationship Id="rId4" Type="http://schemas.openxmlformats.org/officeDocument/2006/relationships/tags" Target="../tags/tag21.xml"/><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image" Target="../media/image268.png"/><Relationship Id="rId18" Type="http://schemas.openxmlformats.org/officeDocument/2006/relationships/image" Target="../media/image270.png"/><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267.png"/><Relationship Id="rId17" Type="http://schemas.openxmlformats.org/officeDocument/2006/relationships/image" Target="../media/image269.png"/><Relationship Id="rId2" Type="http://schemas.openxmlformats.org/officeDocument/2006/relationships/tags" Target="../tags/tag351.xml"/><Relationship Id="rId16" Type="http://schemas.openxmlformats.org/officeDocument/2006/relationships/image" Target="../media/image266.png"/><Relationship Id="rId20" Type="http://schemas.openxmlformats.org/officeDocument/2006/relationships/image" Target="../media/image272.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notesSlide" Target="../notesSlides/notesSlide90.xml"/><Relationship Id="rId5" Type="http://schemas.openxmlformats.org/officeDocument/2006/relationships/tags" Target="../tags/tag354.xml"/><Relationship Id="rId15" Type="http://schemas.openxmlformats.org/officeDocument/2006/relationships/image" Target="../media/image265.png"/><Relationship Id="rId10" Type="http://schemas.openxmlformats.org/officeDocument/2006/relationships/slideLayout" Target="../slideLayouts/slideLayout2.xml"/><Relationship Id="rId19" Type="http://schemas.openxmlformats.org/officeDocument/2006/relationships/image" Target="../media/image271.png"/><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image" Target="../media/image264.png"/></Relationships>
</file>

<file path=ppt/slides/_rels/slide9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tags" Target="../tags/tag361.xml"/><Relationship Id="rId7" Type="http://schemas.openxmlformats.org/officeDocument/2006/relationships/image" Target="../media/image4.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notesSlide" Target="../notesSlides/notesSlide91.xml"/><Relationship Id="rId5" Type="http://schemas.openxmlformats.org/officeDocument/2006/relationships/slideLayout" Target="../slideLayouts/slideLayout2.xml"/><Relationship Id="rId10" Type="http://schemas.openxmlformats.org/officeDocument/2006/relationships/image" Target="../media/image275.png"/><Relationship Id="rId4" Type="http://schemas.openxmlformats.org/officeDocument/2006/relationships/tags" Target="../tags/tag362.xml"/><Relationship Id="rId9" Type="http://schemas.openxmlformats.org/officeDocument/2006/relationships/image" Target="../media/image274.png"/></Relationships>
</file>

<file path=ppt/slides/_rels/slide92.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tags" Target="../tags/tag365.xml"/><Relationship Id="rId7" Type="http://schemas.openxmlformats.org/officeDocument/2006/relationships/image" Target="../media/image277.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276.png"/><Relationship Id="rId5" Type="http://schemas.openxmlformats.org/officeDocument/2006/relationships/notesSlide" Target="../notesSlides/notesSlide92.xml"/><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tags" Target="../tags/tag368.xml"/><Relationship Id="rId7" Type="http://schemas.openxmlformats.org/officeDocument/2006/relationships/image" Target="../media/image279.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notesSlide" Target="../notesSlides/notesSlide93.xml"/><Relationship Id="rId5" Type="http://schemas.openxmlformats.org/officeDocument/2006/relationships/slideLayout" Target="../slideLayouts/slideLayout2.xml"/><Relationship Id="rId10" Type="http://schemas.openxmlformats.org/officeDocument/2006/relationships/image" Target="../media/image281.png"/><Relationship Id="rId4" Type="http://schemas.openxmlformats.org/officeDocument/2006/relationships/tags" Target="../tags/tag369.xml"/><Relationship Id="rId9" Type="http://schemas.openxmlformats.org/officeDocument/2006/relationships/image" Target="../media/image161.png"/></Relationships>
</file>

<file path=ppt/slides/_rels/slide94.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image" Target="../media/image265.png"/><Relationship Id="rId3" Type="http://schemas.openxmlformats.org/officeDocument/2006/relationships/tags" Target="../tags/tag372.xml"/><Relationship Id="rId7" Type="http://schemas.openxmlformats.org/officeDocument/2006/relationships/tags" Target="../tags/tag376.xml"/><Relationship Id="rId12" Type="http://schemas.openxmlformats.org/officeDocument/2006/relationships/image" Target="../media/image264.png"/><Relationship Id="rId2" Type="http://schemas.openxmlformats.org/officeDocument/2006/relationships/tags" Target="../tags/tag371.xml"/><Relationship Id="rId16" Type="http://schemas.openxmlformats.org/officeDocument/2006/relationships/image" Target="../media/image257.png"/><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image" Target="../media/image22.png"/><Relationship Id="rId5" Type="http://schemas.openxmlformats.org/officeDocument/2006/relationships/tags" Target="../tags/tag374.xml"/><Relationship Id="rId15" Type="http://schemas.openxmlformats.org/officeDocument/2006/relationships/image" Target="../media/image62.png"/><Relationship Id="rId10" Type="http://schemas.openxmlformats.org/officeDocument/2006/relationships/notesSlide" Target="../notesSlides/notesSlide94.xml"/><Relationship Id="rId4" Type="http://schemas.openxmlformats.org/officeDocument/2006/relationships/tags" Target="../tags/tag373.xml"/><Relationship Id="rId9" Type="http://schemas.openxmlformats.org/officeDocument/2006/relationships/slideLayout" Target="../slideLayouts/slideLayout2.xml"/><Relationship Id="rId14" Type="http://schemas.openxmlformats.org/officeDocument/2006/relationships/image" Target="../media/image282.png"/></Relationships>
</file>

<file path=ppt/slides/_rels/slide9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tags" Target="../tags/tag380.xml"/><Relationship Id="rId7" Type="http://schemas.openxmlformats.org/officeDocument/2006/relationships/image" Target="../media/image283.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notesSlide" Target="../notesSlides/notesSlide95.xml"/><Relationship Id="rId5" Type="http://schemas.openxmlformats.org/officeDocument/2006/relationships/slideLayout" Target="../slideLayouts/slideLayout2.xml"/><Relationship Id="rId10" Type="http://schemas.openxmlformats.org/officeDocument/2006/relationships/image" Target="../media/image286.png"/><Relationship Id="rId4" Type="http://schemas.openxmlformats.org/officeDocument/2006/relationships/tags" Target="../tags/tag381.xml"/><Relationship Id="rId9" Type="http://schemas.openxmlformats.org/officeDocument/2006/relationships/image" Target="../media/image285.png"/></Relationships>
</file>

<file path=ppt/slides/_rels/slide96.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18" Type="http://schemas.openxmlformats.org/officeDocument/2006/relationships/image" Target="../media/image287.png"/><Relationship Id="rId26" Type="http://schemas.openxmlformats.org/officeDocument/2006/relationships/image" Target="../media/image4.png"/><Relationship Id="rId3" Type="http://schemas.openxmlformats.org/officeDocument/2006/relationships/tags" Target="../tags/tag384.xml"/><Relationship Id="rId21" Type="http://schemas.openxmlformats.org/officeDocument/2006/relationships/image" Target="../media/image289.png"/><Relationship Id="rId7" Type="http://schemas.openxmlformats.org/officeDocument/2006/relationships/tags" Target="../tags/tag388.xml"/><Relationship Id="rId12" Type="http://schemas.openxmlformats.org/officeDocument/2006/relationships/tags" Target="../tags/tag393.xml"/><Relationship Id="rId17" Type="http://schemas.openxmlformats.org/officeDocument/2006/relationships/notesSlide" Target="../notesSlides/notesSlide96.xml"/><Relationship Id="rId25" Type="http://schemas.openxmlformats.org/officeDocument/2006/relationships/image" Target="../media/image95.png"/><Relationship Id="rId2" Type="http://schemas.openxmlformats.org/officeDocument/2006/relationships/tags" Target="../tags/tag383.xml"/><Relationship Id="rId16" Type="http://schemas.openxmlformats.org/officeDocument/2006/relationships/slideLayout" Target="../slideLayouts/slideLayout2.xml"/><Relationship Id="rId20" Type="http://schemas.openxmlformats.org/officeDocument/2006/relationships/image" Target="../media/image166.png"/><Relationship Id="rId29" Type="http://schemas.openxmlformats.org/officeDocument/2006/relationships/image" Target="../media/image293.png"/><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tags" Target="../tags/tag392.xml"/><Relationship Id="rId24" Type="http://schemas.openxmlformats.org/officeDocument/2006/relationships/image" Target="../media/image291.png"/><Relationship Id="rId5" Type="http://schemas.openxmlformats.org/officeDocument/2006/relationships/tags" Target="../tags/tag386.xml"/><Relationship Id="rId15" Type="http://schemas.openxmlformats.org/officeDocument/2006/relationships/tags" Target="../tags/tag396.xml"/><Relationship Id="rId23" Type="http://schemas.openxmlformats.org/officeDocument/2006/relationships/image" Target="../media/image103.png"/><Relationship Id="rId28" Type="http://schemas.openxmlformats.org/officeDocument/2006/relationships/image" Target="../media/image52.png"/><Relationship Id="rId10" Type="http://schemas.openxmlformats.org/officeDocument/2006/relationships/tags" Target="../tags/tag391.xml"/><Relationship Id="rId19" Type="http://schemas.openxmlformats.org/officeDocument/2006/relationships/image" Target="../media/image288.png"/><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 Id="rId22" Type="http://schemas.openxmlformats.org/officeDocument/2006/relationships/image" Target="../media/image290.png"/><Relationship Id="rId27" Type="http://schemas.openxmlformats.org/officeDocument/2006/relationships/image" Target="../media/image292.png"/></Relationships>
</file>

<file path=ppt/slides/_rels/slide9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tags" Target="../tags/tag399.xml"/><Relationship Id="rId7" Type="http://schemas.openxmlformats.org/officeDocument/2006/relationships/image" Target="../media/image4.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notesSlide" Target="../notesSlides/notesSlide97.xml"/><Relationship Id="rId5" Type="http://schemas.openxmlformats.org/officeDocument/2006/relationships/slideLayout" Target="../slideLayouts/slideLayout2.xml"/><Relationship Id="rId4" Type="http://schemas.openxmlformats.org/officeDocument/2006/relationships/tags" Target="../tags/tag400.xml"/><Relationship Id="rId9" Type="http://schemas.openxmlformats.org/officeDocument/2006/relationships/image" Target="../media/image29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01.png"/><Relationship Id="rId3" Type="http://schemas.openxmlformats.org/officeDocument/2006/relationships/tags" Target="../tags/tag405.xml"/><Relationship Id="rId7" Type="http://schemas.openxmlformats.org/officeDocument/2006/relationships/tags" Target="../tags/tag409.xml"/><Relationship Id="rId12" Type="http://schemas.openxmlformats.org/officeDocument/2006/relationships/image" Target="../media/image300.png"/><Relationship Id="rId2" Type="http://schemas.openxmlformats.org/officeDocument/2006/relationships/tags" Target="../tags/tag404.xml"/><Relationship Id="rId16" Type="http://schemas.openxmlformats.org/officeDocument/2006/relationships/image" Target="../media/image295.png"/><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image" Target="../media/image299.png"/><Relationship Id="rId5" Type="http://schemas.openxmlformats.org/officeDocument/2006/relationships/tags" Target="../tags/tag407.xml"/><Relationship Id="rId15" Type="http://schemas.openxmlformats.org/officeDocument/2006/relationships/image" Target="../media/image294.png"/><Relationship Id="rId10" Type="http://schemas.openxmlformats.org/officeDocument/2006/relationships/image" Target="../media/image298.png"/><Relationship Id="rId4" Type="http://schemas.openxmlformats.org/officeDocument/2006/relationships/tags" Target="../tags/tag406.xml"/><Relationship Id="rId9" Type="http://schemas.openxmlformats.org/officeDocument/2006/relationships/notesSlide" Target="../notesSlides/notesSlide99.xml"/><Relationship Id="rId14" Type="http://schemas.openxmlformats.org/officeDocument/2006/relationships/image" Target="../media/image30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4202" y="3501086"/>
            <a:ext cx="7882839" cy="1655762"/>
          </a:xfrm>
        </p:spPr>
        <p:txBody>
          <a:bodyPr>
            <a:noAutofit/>
          </a:bodyPr>
          <a:lstStyle/>
          <a:p>
            <a:pPr algn="l"/>
            <a:r>
              <a:rPr lang="en-US" dirty="0"/>
              <a:t>Lessons 7-9</a:t>
            </a:r>
          </a:p>
          <a:p>
            <a:pPr algn="l"/>
            <a:r>
              <a:rPr lang="en-US" sz="2800" b="1" dirty="0"/>
              <a:t>Chapter 4</a:t>
            </a:r>
          </a:p>
          <a:p>
            <a:r>
              <a:rPr lang="en-US" dirty="0"/>
              <a:t>Continuous and Mixed Random Variables</a:t>
            </a:r>
            <a:endParaRPr lang="en-US" sz="2800" dirty="0"/>
          </a:p>
        </p:txBody>
      </p:sp>
      <p:sp>
        <p:nvSpPr>
          <p:cNvPr id="5" name="Title 1"/>
          <p:cNvSpPr>
            <a:spLocks noGrp="1"/>
          </p:cNvSpPr>
          <p:nvPr>
            <p:ph type="ctrTitle"/>
          </p:nvPr>
        </p:nvSpPr>
        <p:spPr>
          <a:xfrm>
            <a:off x="1364202" y="1113486"/>
            <a:ext cx="9144000" cy="2387600"/>
          </a:xfrm>
        </p:spPr>
        <p:txBody>
          <a:bodyPr/>
          <a:lstStyle/>
          <a:p>
            <a:r>
              <a:rPr lang="en-GB" dirty="0">
                <a:solidFill>
                  <a:srgbClr val="333333"/>
                </a:solidFill>
              </a:rPr>
              <a:t>ECE 603</a:t>
            </a:r>
            <a:r>
              <a:rPr lang="en-GB" dirty="0"/>
              <a:t/>
            </a:r>
            <a:br>
              <a:rPr lang="en-GB" dirty="0"/>
            </a:br>
            <a:r>
              <a:rPr lang="en-US" dirty="0"/>
              <a:t>Probability and Random Processes</a:t>
            </a:r>
            <a:endParaRPr lang="en-GB" b="1" dirty="0"/>
          </a:p>
        </p:txBody>
      </p:sp>
    </p:spTree>
    <p:extLst>
      <p:ext uri="{BB962C8B-B14F-4D97-AF65-F5344CB8AC3E}">
        <p14:creationId xmlns:p14="http://schemas.microsoft.com/office/powerpoint/2010/main" val="238423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nSpc>
                    <a:spcPct val="100000"/>
                  </a:lnSpc>
                  <a:buNone/>
                </a:pPr>
                <a:r>
                  <a:rPr lang="en-US" sz="2800" dirty="0">
                    <a:solidFill>
                      <a:schemeClr val="accent1"/>
                    </a:solidFill>
                  </a:rPr>
                  <a:t>Definition. </a:t>
                </a:r>
                <a:r>
                  <a:rPr lang="en-US" dirty="0"/>
                  <a:t>A random variable      having a CDF                that is a continuous function for all      in </a:t>
                </a:r>
                <a14:m>
                  <m:oMath xmlns:m="http://schemas.openxmlformats.org/officeDocument/2006/math">
                    <m:r>
                      <a:rPr lang="en-US">
                        <a:latin typeface="Cambria Math" panose="02040503050406030204" pitchFamily="18" charset="0"/>
                      </a:rPr>
                      <m:t>ℝ</m:t>
                    </m:r>
                  </m:oMath>
                </a14:m>
                <a:r>
                  <a:rPr lang="en-US" dirty="0"/>
                  <a:t> is said to be a </a:t>
                </a:r>
                <a:r>
                  <a:rPr lang="en-US" dirty="0">
                    <a:solidFill>
                      <a:srgbClr val="FF0000"/>
                    </a:solidFill>
                  </a:rPr>
                  <a:t>continuous random variable</a:t>
                </a:r>
                <a:r>
                  <a:rPr lang="en-US" dirty="0"/>
                  <a:t>.</a:t>
                </a:r>
              </a:p>
              <a:p>
                <a:pPr marL="0" indent="0">
                  <a:lnSpc>
                    <a:spcPct val="100000"/>
                  </a:lnSpc>
                  <a:buNone/>
                </a:pPr>
                <a:endParaRPr lang="en-US" dirty="0"/>
              </a:p>
              <a:p>
                <a:pPr marL="0" indent="0">
                  <a:lnSpc>
                    <a:spcPct val="100000"/>
                  </a:lnSpc>
                  <a:buNone/>
                </a:pPr>
                <a:r>
                  <a:rPr lang="en-US" sz="2800" dirty="0"/>
                  <a:t>Example</a:t>
                </a:r>
                <a:r>
                  <a:rPr lang="en-US" dirty="0"/>
                  <a:t>. Let            be an interval in the real line (where      and      are real numbers with             ). Let       be a number chosen at random from that interval.</a:t>
                </a:r>
              </a:p>
              <a:p>
                <a:pPr marL="0" indent="0">
                  <a:lnSpc>
                    <a:spcPct val="100000"/>
                  </a:lnSpc>
                  <a:buNone/>
                </a:pPr>
                <a:r>
                  <a:rPr lang="en-US" dirty="0"/>
                  <a:t>“Chosen at random” means: If                                       , then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13"/>
                <a:stretch>
                  <a:fillRect l="-1186" t="-1262" r="-8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953FA840-7BA5-48A8-BEB4-818C152EB02B}" type="slidenum">
              <a:rPr lang="en-GB" smtClean="0"/>
              <a:t>10</a:t>
            </a:fld>
            <a:endParaRPr lang="en-GB"/>
          </a:p>
        </p:txBody>
      </p:sp>
      <p:pic>
        <p:nvPicPr>
          <p:cNvPr id="9" name="Picture 8"/>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002250" y="1733923"/>
            <a:ext cx="890514" cy="303543"/>
          </a:xfrm>
          <a:prstGeom prst="rect">
            <a:avLst/>
          </a:prstGeom>
        </p:spPr>
      </p:pic>
      <p:pic>
        <p:nvPicPr>
          <p:cNvPr id="7" name="Picture 6"/>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886501" y="2212643"/>
            <a:ext cx="173714" cy="138972"/>
          </a:xfrm>
          <a:prstGeom prst="rect">
            <a:avLst/>
          </a:prstGeom>
        </p:spPr>
      </p:pic>
      <p:pic>
        <p:nvPicPr>
          <p:cNvPr id="10" name="Picture 9"/>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805778" y="3138026"/>
            <a:ext cx="621714" cy="303543"/>
          </a:xfrm>
          <a:prstGeom prst="rect">
            <a:avLst/>
          </a:prstGeom>
        </p:spPr>
      </p:pic>
      <p:pic>
        <p:nvPicPr>
          <p:cNvPr id="11" name="Picture 10"/>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761912" y="3570278"/>
            <a:ext cx="764038" cy="226057"/>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4305869" y="3577569"/>
            <a:ext cx="279771" cy="208457"/>
          </a:xfrm>
          <a:prstGeom prst="rect">
            <a:avLst/>
          </a:prstGeom>
        </p:spPr>
      </p:pic>
      <p:pic>
        <p:nvPicPr>
          <p:cNvPr id="13" name="Picture 12"/>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8227487" y="3247607"/>
            <a:ext cx="170057" cy="138972"/>
          </a:xfrm>
          <a:prstGeom prst="rect">
            <a:avLst/>
          </a:prstGeom>
        </p:spPr>
      </p:pic>
      <p:pic>
        <p:nvPicPr>
          <p:cNvPr id="14" name="Picture 13"/>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9150825" y="3170092"/>
            <a:ext cx="138972" cy="212114"/>
          </a:xfrm>
          <a:prstGeom prst="rect">
            <a:avLst/>
          </a:prstGeom>
        </p:spPr>
      </p:pic>
      <p:pic>
        <p:nvPicPr>
          <p:cNvPr id="15" name="Picture 14"/>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4895654" y="4041443"/>
            <a:ext cx="2435657" cy="274286"/>
          </a:xfrm>
          <a:prstGeom prst="rect">
            <a:avLst/>
          </a:prstGeom>
        </p:spPr>
      </p:pic>
      <p:pic>
        <p:nvPicPr>
          <p:cNvPr id="17" name="Picture 16"/>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946131" y="4785514"/>
            <a:ext cx="4064914" cy="594286"/>
          </a:xfrm>
          <a:prstGeom prst="rect">
            <a:avLst/>
          </a:prstGeom>
        </p:spPr>
      </p:pic>
      <p:pic>
        <p:nvPicPr>
          <p:cNvPr id="16" name="Picture 15"/>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4958406" y="1759323"/>
            <a:ext cx="279771" cy="208457"/>
          </a:xfrm>
          <a:prstGeom prst="rect">
            <a:avLst/>
          </a:prstGeom>
        </p:spPr>
      </p:pic>
      <p:sp>
        <p:nvSpPr>
          <p:cNvPr id="18" name="Date Placeholder 3">
            <a:extLst>
              <a:ext uri="{FF2B5EF4-FFF2-40B4-BE49-F238E27FC236}">
                <a16:creationId xmlns:a16="http://schemas.microsoft.com/office/drawing/2014/main" id="{15266058-BC9E-A046-B719-F44847B8716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9" name="Footer Placeholder 4">
            <a:extLst>
              <a:ext uri="{FF2B5EF4-FFF2-40B4-BE49-F238E27FC236}">
                <a16:creationId xmlns:a16="http://schemas.microsoft.com/office/drawing/2014/main" id="{5000C5E0-6ACD-D743-BF12-DCC62A63105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033815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Post-work for Lesson</a:t>
            </a:r>
          </a:p>
        </p:txBody>
      </p:sp>
      <p:sp>
        <p:nvSpPr>
          <p:cNvPr id="6" name="Slide Number Placeholder 5">
            <a:extLst>
              <a:ext uri="{FF2B5EF4-FFF2-40B4-BE49-F238E27FC236}">
                <a16:creationId xmlns:a16="http://schemas.microsoft.com/office/drawing/2014/main" id="{BF5FAC83-0AB3-4257-BF48-844E442EFC8D}"/>
              </a:ext>
            </a:extLst>
          </p:cNvPr>
          <p:cNvSpPr>
            <a:spLocks noGrp="1"/>
          </p:cNvSpPr>
          <p:nvPr>
            <p:ph type="sldNum" sz="quarter" idx="12"/>
          </p:nvPr>
        </p:nvSpPr>
        <p:spPr/>
        <p:txBody>
          <a:bodyPr/>
          <a:lstStyle/>
          <a:p>
            <a:fld id="{953FA840-7BA5-48A8-BEB4-818C152EB02B}" type="slidenum">
              <a:rPr lang="en-GB" smtClean="0"/>
              <a:t>100</a:t>
            </a:fld>
            <a:endParaRPr lang="en-GB"/>
          </a:p>
        </p:txBody>
      </p:sp>
      <p:sp>
        <p:nvSpPr>
          <p:cNvPr id="7" name="Date Placeholder 3">
            <a:extLst>
              <a:ext uri="{FF2B5EF4-FFF2-40B4-BE49-F238E27FC236}">
                <a16:creationId xmlns:a16="http://schemas.microsoft.com/office/drawing/2014/main" id="{30C3C7F5-343B-F346-BF8E-7E56C97D045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B869003A-5261-FC48-BF2B-24D8C4E5103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
        <p:nvSpPr>
          <p:cNvPr id="9" name="Content Placeholder 2">
            <a:extLst>
              <a:ext uri="{FF2B5EF4-FFF2-40B4-BE49-F238E27FC236}">
                <a16:creationId xmlns:a16="http://schemas.microsoft.com/office/drawing/2014/main" id="{FB2672C6-D7EA-2744-B931-435334538B3E}"/>
              </a:ext>
            </a:extLst>
          </p:cNvPr>
          <p:cNvSpPr>
            <a:spLocks noGrp="1"/>
          </p:cNvSpPr>
          <p:nvPr>
            <p:ph idx="1"/>
          </p:nvPr>
        </p:nvSpPr>
        <p:spPr>
          <a:xfrm>
            <a:off x="756635" y="1630245"/>
            <a:ext cx="10280779" cy="4343048"/>
          </a:xfrm>
        </p:spPr>
        <p:txBody>
          <a:bodyPr>
            <a:normAutofit/>
          </a:bodyPr>
          <a:lstStyle/>
          <a:p>
            <a:pPr>
              <a:lnSpc>
                <a:spcPct val="100000"/>
              </a:lnSpc>
              <a:spcBef>
                <a:spcPts val="0"/>
              </a:spcBef>
            </a:pPr>
            <a:r>
              <a:rPr lang="en-US" altLang="en-US" dirty="0"/>
              <a:t>Complete homework assignment for Lessons 7-9: HW#4 and HW#5</a:t>
            </a:r>
          </a:p>
          <a:p>
            <a:pPr marL="0" indent="0" algn="ctr">
              <a:lnSpc>
                <a:spcPct val="100000"/>
              </a:lnSpc>
              <a:spcBef>
                <a:spcPts val="0"/>
              </a:spcBef>
              <a:buNone/>
            </a:pPr>
            <a:r>
              <a:rPr lang="en-US" altLang="en-US" dirty="0"/>
              <a:t/>
            </a:r>
            <a:br>
              <a:rPr lang="en-US" altLang="en-US" dirty="0"/>
            </a:br>
            <a:endParaRPr lang="en-US" altLang="en-US" dirty="0"/>
          </a:p>
          <a:p>
            <a:pPr marL="0" indent="0" algn="ctr">
              <a:spcBef>
                <a:spcPts val="0"/>
              </a:spcBef>
              <a:buNone/>
              <a:defRPr/>
            </a:pPr>
            <a:r>
              <a:rPr lang="en-US" altLang="en-US" dirty="0"/>
              <a:t>Go to the online classroom for details.</a:t>
            </a:r>
          </a:p>
        </p:txBody>
      </p:sp>
    </p:spTree>
    <p:extLst>
      <p:ext uri="{BB962C8B-B14F-4D97-AF65-F5344CB8AC3E}">
        <p14:creationId xmlns:p14="http://schemas.microsoft.com/office/powerpoint/2010/main" val="350076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extLst>
            <a:ext uri="{91240B29-F687-4F45-9708-019B960494DF}">
              <a14:hiddenLine xmlns:a14="http://schemas.microsoft.com/office/drawing/2010/main" w="9525">
                <a:solidFill>
                  <a:srgbClr val="000000"/>
                </a:solidFill>
                <a:miter lim="800000"/>
                <a:headEnd/>
                <a:tailEnd/>
              </a14:hiddenLine>
            </a:ext>
          </a:extLst>
        </p:spPr>
        <p:txBody>
          <a:bodyPr vert="horz" wrap="square" lIns="82918" tIns="41459" rIns="82918" bIns="41459" rtlCol="0" anchor="ctr">
            <a:noAutofit/>
          </a:bodyPr>
          <a:lstStyle/>
          <a:p>
            <a:r>
              <a:rPr lang="en-US" altLang="en-US" dirty="0"/>
              <a:t>To Prepare for the Next Lesson</a:t>
            </a:r>
          </a:p>
        </p:txBody>
      </p:sp>
      <p:sp>
        <p:nvSpPr>
          <p:cNvPr id="4" name="Slide Number Placeholder 3">
            <a:extLst>
              <a:ext uri="{FF2B5EF4-FFF2-40B4-BE49-F238E27FC236}">
                <a16:creationId xmlns:a16="http://schemas.microsoft.com/office/drawing/2014/main" id="{B8D0C469-3446-4F67-AD5C-B6E3A44EB0AD}"/>
              </a:ext>
            </a:extLst>
          </p:cNvPr>
          <p:cNvSpPr>
            <a:spLocks noGrp="1"/>
          </p:cNvSpPr>
          <p:nvPr>
            <p:ph type="sldNum" sz="quarter" idx="12"/>
          </p:nvPr>
        </p:nvSpPr>
        <p:spPr/>
        <p:txBody>
          <a:bodyPr/>
          <a:lstStyle/>
          <a:p>
            <a:fld id="{953FA840-7BA5-48A8-BEB4-818C152EB02B}" type="slidenum">
              <a:rPr lang="en-GB" smtClean="0"/>
              <a:t>101</a:t>
            </a:fld>
            <a:endParaRPr lang="en-GB"/>
          </a:p>
        </p:txBody>
      </p:sp>
      <p:sp>
        <p:nvSpPr>
          <p:cNvPr id="7" name="Date Placeholder 3">
            <a:extLst>
              <a:ext uri="{FF2B5EF4-FFF2-40B4-BE49-F238E27FC236}">
                <a16:creationId xmlns:a16="http://schemas.microsoft.com/office/drawing/2014/main" id="{EBF440B8-A892-5B4D-AF91-9EFE41FEC46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84C62587-FDFB-9F4E-8271-3E7745D83E19}"/>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
        <p:nvSpPr>
          <p:cNvPr id="9" name="Content Placeholder 2">
            <a:extLst>
              <a:ext uri="{FF2B5EF4-FFF2-40B4-BE49-F238E27FC236}">
                <a16:creationId xmlns:a16="http://schemas.microsoft.com/office/drawing/2014/main" id="{F8EFBAB2-FFFF-9B4F-8F07-43B2C127F846}"/>
              </a:ext>
            </a:extLst>
          </p:cNvPr>
          <p:cNvSpPr>
            <a:spLocks noGrp="1"/>
          </p:cNvSpPr>
          <p:nvPr>
            <p:ph idx="1"/>
          </p:nvPr>
        </p:nvSpPr>
        <p:spPr>
          <a:xfrm>
            <a:off x="756635" y="1630245"/>
            <a:ext cx="10982284" cy="4343048"/>
          </a:xfrm>
        </p:spPr>
        <p:txBody>
          <a:bodyPr>
            <a:noAutofit/>
          </a:bodyPr>
          <a:lstStyle/>
          <a:p>
            <a:pPr>
              <a:lnSpc>
                <a:spcPct val="100000"/>
              </a:lnSpc>
              <a:spcBef>
                <a:spcPts val="600"/>
              </a:spcBef>
              <a:spcAft>
                <a:spcPts val="600"/>
              </a:spcAft>
            </a:pPr>
            <a:r>
              <a:rPr lang="en-US" dirty="0"/>
              <a:t>Read Chapter 5 in your online textbook:</a:t>
            </a:r>
          </a:p>
          <a:p>
            <a:pPr marL="457200" lvl="1" indent="0">
              <a:lnSpc>
                <a:spcPct val="100000"/>
              </a:lnSpc>
              <a:spcBef>
                <a:spcPts val="600"/>
              </a:spcBef>
              <a:spcAft>
                <a:spcPts val="600"/>
              </a:spcAft>
              <a:buNone/>
            </a:pPr>
            <a:r>
              <a:rPr lang="en-US" b="1" dirty="0">
                <a:hlinkClick r:id="rId3"/>
              </a:rPr>
              <a:t>https://www.probabilitycourse.com/chapter5/5_1_0_joint_distributions.php</a:t>
            </a:r>
            <a:endParaRPr lang="en-US" b="1" dirty="0"/>
          </a:p>
          <a:p>
            <a:pPr>
              <a:lnSpc>
                <a:spcPct val="100000"/>
              </a:lnSpc>
              <a:spcBef>
                <a:spcPts val="600"/>
              </a:spcBef>
              <a:spcAft>
                <a:spcPts val="600"/>
              </a:spcAft>
            </a:pPr>
            <a:r>
              <a:rPr lang="en-US" dirty="0"/>
              <a:t>Complete the Pre-work for Lessons 10-13.</a:t>
            </a:r>
          </a:p>
          <a:p>
            <a:pPr marL="0" indent="0">
              <a:lnSpc>
                <a:spcPct val="100000"/>
              </a:lnSpc>
              <a:spcBef>
                <a:spcPts val="600"/>
              </a:spcBef>
              <a:spcAft>
                <a:spcPts val="600"/>
              </a:spcAft>
              <a:buSzPts val="2400"/>
              <a:buNone/>
            </a:pPr>
            <a:endParaRPr lang="en-US" dirty="0"/>
          </a:p>
          <a:p>
            <a:pPr marL="0" indent="0" algn="ctr">
              <a:lnSpc>
                <a:spcPct val="100000"/>
              </a:lnSpc>
              <a:spcBef>
                <a:spcPts val="600"/>
              </a:spcBef>
              <a:spcAft>
                <a:spcPts val="600"/>
              </a:spcAft>
              <a:buSzPts val="2400"/>
              <a:buNone/>
            </a:pPr>
            <a:r>
              <a:rPr lang="en-US" dirty="0"/>
              <a:t>Visit the online classroom for details.</a:t>
            </a:r>
          </a:p>
        </p:txBody>
      </p:sp>
    </p:spTree>
    <p:extLst>
      <p:ext uri="{BB962C8B-B14F-4D97-AF65-F5344CB8AC3E}">
        <p14:creationId xmlns:p14="http://schemas.microsoft.com/office/powerpoint/2010/main" val="13064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Let’s find the CDF </a:t>
            </a:r>
          </a:p>
          <a:p>
            <a:pPr marL="514350" indent="-514350">
              <a:lnSpc>
                <a:spcPct val="100000"/>
              </a:lnSpc>
              <a:buFont typeface="+mj-lt"/>
              <a:buAutoNum type="alphaLcParenR"/>
            </a:pPr>
            <a:r>
              <a:rPr lang="en-US" dirty="0"/>
              <a:t> </a:t>
            </a:r>
          </a:p>
          <a:p>
            <a:pPr marL="514350" indent="-514350">
              <a:lnSpc>
                <a:spcPct val="200000"/>
              </a:lnSpc>
              <a:buFont typeface="+mj-lt"/>
              <a:buAutoNum type="alphaLcParenR"/>
            </a:pPr>
            <a:r>
              <a:rPr lang="en-US" dirty="0"/>
              <a:t> </a:t>
            </a:r>
          </a:p>
          <a:p>
            <a:pPr marL="514350" indent="-514350">
              <a:lnSpc>
                <a:spcPct val="150000"/>
              </a:lnSpc>
              <a:buFont typeface="+mj-lt"/>
              <a:buAutoNum type="alphaLcParenR"/>
            </a:pP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11</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174053" y="1720375"/>
            <a:ext cx="3073829" cy="303543"/>
          </a:xfrm>
          <a:prstGeom prst="rect">
            <a:avLst/>
          </a:prstGeom>
        </p:spPr>
      </p:pic>
      <p:pic>
        <p:nvPicPr>
          <p:cNvPr id="16" name="Picture 1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13900" y="2225343"/>
            <a:ext cx="3801600" cy="303543"/>
          </a:xfrm>
          <a:prstGeom prst="rect">
            <a:avLst/>
          </a:prstGeom>
        </p:spPr>
      </p:pic>
      <p:pic>
        <p:nvPicPr>
          <p:cNvPr id="18" name="Picture 1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13900" y="3674251"/>
            <a:ext cx="3761371" cy="303543"/>
          </a:xfrm>
          <a:prstGeom prst="rect">
            <a:avLst/>
          </a:prstGeom>
        </p:spPr>
      </p:pic>
      <p:pic>
        <p:nvPicPr>
          <p:cNvPr id="21" name="Picture 2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413900" y="2837465"/>
            <a:ext cx="5140116" cy="594286"/>
          </a:xfrm>
          <a:prstGeom prst="rect">
            <a:avLst/>
          </a:prstGeom>
        </p:spPr>
      </p:pic>
      <p:sp>
        <p:nvSpPr>
          <p:cNvPr id="11" name="Date Placeholder 3">
            <a:extLst>
              <a:ext uri="{FF2B5EF4-FFF2-40B4-BE49-F238E27FC236}">
                <a16:creationId xmlns:a16="http://schemas.microsoft.com/office/drawing/2014/main" id="{5EB6F3EF-D550-B142-ADF2-0416184309F7}"/>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60DF75A2-2FFE-3241-9F04-05B8AFDB118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63157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In this case,       is called a                                    random variable.</a:t>
            </a:r>
          </a:p>
          <a:p>
            <a:pPr marL="0" indent="0">
              <a:lnSpc>
                <a:spcPct val="100000"/>
              </a:lnSpc>
              <a:buNone/>
            </a:pP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12</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77069" y="1723364"/>
            <a:ext cx="279771" cy="208457"/>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237630" y="1698161"/>
            <a:ext cx="2210743" cy="303543"/>
          </a:xfrm>
          <a:prstGeom prst="rect">
            <a:avLst/>
          </a:prstGeom>
        </p:spPr>
      </p:pic>
      <p:sp>
        <p:nvSpPr>
          <p:cNvPr id="10" name="AutoShape 2" descr="Fig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Fig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7971" y="2543929"/>
            <a:ext cx="4336055" cy="345493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3">
            <a:extLst>
              <a:ext uri="{FF2B5EF4-FFF2-40B4-BE49-F238E27FC236}">
                <a16:creationId xmlns:a16="http://schemas.microsoft.com/office/drawing/2014/main" id="{63E0A9FC-AF60-8E4E-B758-0E2C89392CD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585698D2-AF0E-5C4B-9E3B-8843395AE3A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903425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buNone/>
            </a:pPr>
            <a:r>
              <a:rPr lang="en-US" sz="2800" dirty="0"/>
              <a:t>Example</a:t>
            </a:r>
            <a:r>
              <a:rPr lang="en-US" dirty="0"/>
              <a:t>. Consider a line of length 1, i.e.,           . Place a dot at random on the line.</a:t>
            </a:r>
          </a:p>
          <a:p>
            <a:pPr marL="0" indent="0">
              <a:lnSpc>
                <a:spcPct val="100000"/>
              </a:lnSpc>
              <a:buNone/>
            </a:pPr>
            <a:r>
              <a:rPr lang="en-US" dirty="0"/>
              <a:t>           Location of the dot, </a:t>
            </a:r>
          </a:p>
          <a:p>
            <a:pPr marL="457200" indent="-457200">
              <a:lnSpc>
                <a:spcPct val="150000"/>
              </a:lnSpc>
              <a:buFont typeface="+mj-lt"/>
              <a:buAutoNum type="alphaLcParenR"/>
            </a:pPr>
            <a:r>
              <a:rPr lang="en-US" dirty="0"/>
              <a:t>What is</a:t>
            </a:r>
          </a:p>
          <a:p>
            <a:pPr marL="457200" indent="-457200">
              <a:lnSpc>
                <a:spcPct val="150000"/>
              </a:lnSpc>
              <a:buFont typeface="+mj-lt"/>
              <a:buAutoNum type="alphaLcParenR"/>
            </a:pPr>
            <a:r>
              <a:rPr lang="en-US" dirty="0"/>
              <a:t>What is</a:t>
            </a:r>
          </a:p>
          <a:p>
            <a:pPr marL="457200" indent="-457200">
              <a:lnSpc>
                <a:spcPct val="150000"/>
              </a:lnSpc>
              <a:buFont typeface="+mj-lt"/>
              <a:buAutoNum type="alphaLcParenR"/>
            </a:pPr>
            <a:r>
              <a:rPr lang="en-US" dirty="0"/>
              <a:t>For                              , what is</a:t>
            </a:r>
          </a:p>
          <a:p>
            <a:pPr marL="457200" indent="-457200">
              <a:lnSpc>
                <a:spcPct val="150000"/>
              </a:lnSpc>
              <a:buFont typeface="+mj-lt"/>
              <a:buAutoNum type="alphaLcParenR"/>
            </a:pPr>
            <a:r>
              <a:rPr lang="en-US" dirty="0"/>
              <a:t>Obtain the CDF of      .                                            </a:t>
            </a:r>
          </a:p>
        </p:txBody>
      </p:sp>
      <p:sp>
        <p:nvSpPr>
          <p:cNvPr id="6" name="Slide Number Placeholder 5"/>
          <p:cNvSpPr>
            <a:spLocks noGrp="1"/>
          </p:cNvSpPr>
          <p:nvPr>
            <p:ph type="sldNum" sz="quarter" idx="12"/>
          </p:nvPr>
        </p:nvSpPr>
        <p:spPr/>
        <p:txBody>
          <a:bodyPr/>
          <a:lstStyle/>
          <a:p>
            <a:fld id="{953FA840-7BA5-48A8-BEB4-818C152EB02B}" type="slidenum">
              <a:rPr lang="en-GB" smtClean="0"/>
              <a:t>13</a:t>
            </a:fld>
            <a:endParaRPr lang="en-GB"/>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362320" y="1713921"/>
            <a:ext cx="619886" cy="303543"/>
          </a:xfrm>
          <a:prstGeom prst="rect">
            <a:avLst/>
          </a:prstGeom>
        </p:spPr>
      </p:pic>
      <p:pic>
        <p:nvPicPr>
          <p:cNvPr id="9" name="Picture 8"/>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34895" y="2570616"/>
            <a:ext cx="649143" cy="208457"/>
          </a:xfrm>
          <a:prstGeom prst="rect">
            <a:avLst/>
          </a:prstGeom>
        </p:spPr>
      </p:pic>
      <p:pic>
        <p:nvPicPr>
          <p:cNvPr id="11" name="Picture 1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267476" y="2569667"/>
            <a:ext cx="2537752" cy="278248"/>
          </a:xfrm>
          <a:prstGeom prst="rect">
            <a:avLst/>
          </a:prstGeom>
        </p:spPr>
      </p:pic>
      <p:pic>
        <p:nvPicPr>
          <p:cNvPr id="8" name="Picture 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467877" y="3190082"/>
            <a:ext cx="3434514" cy="278248"/>
          </a:xfrm>
          <a:prstGeom prst="rect">
            <a:avLst/>
          </a:prstGeom>
        </p:spPr>
      </p:pic>
      <p:pic>
        <p:nvPicPr>
          <p:cNvPr id="10" name="Picture 9"/>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467877" y="3857144"/>
            <a:ext cx="3685942" cy="278248"/>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941959" y="4563254"/>
            <a:ext cx="1885714" cy="251428"/>
          </a:xfrm>
          <a:prstGeom prst="rect">
            <a:avLst/>
          </a:prstGeom>
        </p:spPr>
      </p:pic>
      <p:pic>
        <p:nvPicPr>
          <p:cNvPr id="12" name="Picture 1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5019731" y="4550080"/>
            <a:ext cx="3501562" cy="278248"/>
          </a:xfrm>
          <a:prstGeom prst="rect">
            <a:avLst/>
          </a:prstGeom>
        </p:spPr>
      </p:pic>
      <p:pic>
        <p:nvPicPr>
          <p:cNvPr id="25" name="Picture 24"/>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742708" y="5208121"/>
            <a:ext cx="279771" cy="208457"/>
          </a:xfrm>
          <a:prstGeom prst="rect">
            <a:avLst/>
          </a:prstGeom>
        </p:spPr>
      </p:pic>
      <p:sp>
        <p:nvSpPr>
          <p:cNvPr id="15" name="Date Placeholder 3">
            <a:extLst>
              <a:ext uri="{FF2B5EF4-FFF2-40B4-BE49-F238E27FC236}">
                <a16:creationId xmlns:a16="http://schemas.microsoft.com/office/drawing/2014/main" id="{0F8701B7-352A-924D-86EE-9B70FCB9B4D1}"/>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6" name="Footer Placeholder 4">
            <a:extLst>
              <a:ext uri="{FF2B5EF4-FFF2-40B4-BE49-F238E27FC236}">
                <a16:creationId xmlns:a16="http://schemas.microsoft.com/office/drawing/2014/main" id="{26D3BBE6-EB76-E64E-9973-6D42A355C61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92403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p:sp>
        <p:nvSpPr>
          <p:cNvPr id="6" name="Slide Number Placeholder 5"/>
          <p:cNvSpPr>
            <a:spLocks noGrp="1"/>
          </p:cNvSpPr>
          <p:nvPr>
            <p:ph type="sldNum" sz="quarter" idx="12"/>
          </p:nvPr>
        </p:nvSpPr>
        <p:spPr/>
        <p:txBody>
          <a:bodyPr/>
          <a:lstStyle/>
          <a:p>
            <a:fld id="{953FA840-7BA5-48A8-BEB4-818C152EB02B}" type="slidenum">
              <a:rPr lang="en-GB" smtClean="0"/>
              <a:t>14</a:t>
            </a:fld>
            <a:endParaRPr lang="en-GB"/>
          </a:p>
        </p:txBody>
      </p:sp>
      <p:sp>
        <p:nvSpPr>
          <p:cNvPr id="8" name="Content Placeholder 7"/>
          <p:cNvSpPr>
            <a:spLocks noGrp="1"/>
          </p:cNvSpPr>
          <p:nvPr>
            <p:ph idx="1"/>
          </p:nvPr>
        </p:nvSpPr>
        <p:spPr/>
        <p:txBody>
          <a:bodyPr/>
          <a:lstStyle/>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457200" indent="-457200">
              <a:lnSpc>
                <a:spcPct val="100000"/>
              </a:lnSpc>
              <a:buFont typeface="+mj-lt"/>
              <a:buAutoNum type="alphaLcParenR" startAt="5"/>
            </a:pPr>
            <a:r>
              <a:rPr lang="en-US" dirty="0"/>
              <a:t>What is                                 ? why?</a:t>
            </a: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661370" y="2175240"/>
            <a:ext cx="5318551" cy="1169981"/>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442581" y="3696018"/>
            <a:ext cx="2095238" cy="278248"/>
          </a:xfrm>
          <a:prstGeom prst="rect">
            <a:avLst/>
          </a:prstGeom>
        </p:spPr>
      </p:pic>
      <p:pic>
        <p:nvPicPr>
          <p:cNvPr id="9" name="Picture 8"/>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663700" y="4247552"/>
            <a:ext cx="2259504" cy="278248"/>
          </a:xfrm>
          <a:prstGeom prst="rect">
            <a:avLst/>
          </a:prstGeom>
        </p:spPr>
      </p:pic>
      <p:pic>
        <p:nvPicPr>
          <p:cNvPr id="13" name="Picture 1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632598" y="4825832"/>
            <a:ext cx="6322591" cy="278248"/>
          </a:xfrm>
          <a:prstGeom prst="rect">
            <a:avLst/>
          </a:prstGeom>
        </p:spPr>
      </p:pic>
      <p:pic>
        <p:nvPicPr>
          <p:cNvPr id="14" name="Picture 1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632598" y="5393222"/>
            <a:ext cx="4730210" cy="278248"/>
          </a:xfrm>
          <a:prstGeom prst="rect">
            <a:avLst/>
          </a:prstGeom>
        </p:spPr>
      </p:pic>
      <p:grpSp>
        <p:nvGrpSpPr>
          <p:cNvPr id="7" name="Group 6">
            <a:extLst>
              <a:ext uri="{FF2B5EF4-FFF2-40B4-BE49-F238E27FC236}">
                <a16:creationId xmlns:a16="http://schemas.microsoft.com/office/drawing/2014/main" id="{9AA50EF1-A80A-1848-887B-71E2DE440BD4}"/>
              </a:ext>
            </a:extLst>
          </p:cNvPr>
          <p:cNvGrpSpPr/>
          <p:nvPr/>
        </p:nvGrpSpPr>
        <p:grpSpPr>
          <a:xfrm>
            <a:off x="7566660" y="2128086"/>
            <a:ext cx="3360624" cy="1439557"/>
            <a:chOff x="7147560" y="2074705"/>
            <a:chExt cx="3360624" cy="1439557"/>
          </a:xfrm>
        </p:grpSpPr>
        <p:cxnSp>
          <p:nvCxnSpPr>
            <p:cNvPr id="20" name="Straight Arrow Connector 19"/>
            <p:cNvCxnSpPr/>
            <p:nvPr/>
          </p:nvCxnSpPr>
          <p:spPr>
            <a:xfrm flipV="1">
              <a:off x="7147560" y="3276600"/>
              <a:ext cx="3162300" cy="30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V="1">
              <a:off x="8199120" y="2377026"/>
              <a:ext cx="0" cy="111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7322820" y="3299460"/>
              <a:ext cx="87630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V="1">
              <a:off x="8199120" y="2712720"/>
              <a:ext cx="586740" cy="586740"/>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p:cNvCxnSpPr/>
            <p:nvPr/>
          </p:nvCxnSpPr>
          <p:spPr>
            <a:xfrm flipV="1">
              <a:off x="8778240" y="2697480"/>
              <a:ext cx="1261110" cy="1524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8785860" y="2712720"/>
              <a:ext cx="0" cy="5867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8199120" y="2705100"/>
              <a:ext cx="57912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998978" y="2625177"/>
              <a:ext cx="93257" cy="149486"/>
            </a:xfrm>
            <a:prstGeom prst="rect">
              <a:avLst/>
            </a:prstGeom>
          </p:spPr>
        </p:pic>
        <p:pic>
          <p:nvPicPr>
            <p:cNvPr id="39" name="Picture 38"/>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739231" y="3364776"/>
              <a:ext cx="93257" cy="149486"/>
            </a:xfrm>
            <a:prstGeom prst="rect">
              <a:avLst/>
            </a:prstGeom>
          </p:spPr>
        </p:pic>
        <p:pic>
          <p:nvPicPr>
            <p:cNvPr id="41" name="Picture 40"/>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721187" y="2074705"/>
              <a:ext cx="667886" cy="227657"/>
            </a:xfrm>
            <a:prstGeom prst="rect">
              <a:avLst/>
            </a:prstGeom>
          </p:spPr>
        </p:pic>
        <p:pic>
          <p:nvPicPr>
            <p:cNvPr id="42" name="Picture 41"/>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10377898" y="3227230"/>
              <a:ext cx="130286" cy="104229"/>
            </a:xfrm>
            <a:prstGeom prst="rect">
              <a:avLst/>
            </a:prstGeom>
          </p:spPr>
        </p:pic>
      </p:grpSp>
      <p:sp>
        <p:nvSpPr>
          <p:cNvPr id="23" name="Date Placeholder 3">
            <a:extLst>
              <a:ext uri="{FF2B5EF4-FFF2-40B4-BE49-F238E27FC236}">
                <a16:creationId xmlns:a16="http://schemas.microsoft.com/office/drawing/2014/main" id="{D170ED6D-AD85-2A4D-B754-FA561A98A06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4" name="Footer Placeholder 4">
            <a:extLst>
              <a:ext uri="{FF2B5EF4-FFF2-40B4-BE49-F238E27FC236}">
                <a16:creationId xmlns:a16="http://schemas.microsoft.com/office/drawing/2014/main" id="{3A2A6778-6766-0340-B8DE-C2FEFBE9BBE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00842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solidFill>
                  <a:schemeClr val="accent1"/>
                </a:solidFill>
              </a:rPr>
              <a:t>For a discrete random variable: </a:t>
            </a:r>
            <a:r>
              <a:rPr lang="en-US" dirty="0"/>
              <a:t>the rate of increase in the CDF                is characterized by the PMF               - that is, by the locations and sizes of the jumps in the CDF.</a:t>
            </a:r>
          </a:p>
          <a:p>
            <a:pPr marL="342900" indent="-342900">
              <a:buFont typeface="Arial"/>
              <a:buChar char="•"/>
            </a:pPr>
            <a:endParaRPr lang="en-US" dirty="0"/>
          </a:p>
          <a:p>
            <a:pPr marL="342900" indent="-342900">
              <a:buFont typeface="Arial"/>
              <a:buChar char="•"/>
            </a:pPr>
            <a:r>
              <a:rPr lang="en-US" dirty="0"/>
              <a:t>What characterizes the rate of increase for a </a:t>
            </a:r>
            <a:r>
              <a:rPr lang="en-US" dirty="0">
                <a:solidFill>
                  <a:srgbClr val="FF0000"/>
                </a:solidFill>
              </a:rPr>
              <a:t>continuous function</a:t>
            </a:r>
            <a:r>
              <a:rPr lang="en-US" dirty="0"/>
              <a:t>?</a:t>
            </a:r>
          </a:p>
          <a:p>
            <a:pPr marL="0" indent="0">
              <a:buNone/>
            </a:pPr>
            <a:endParaRPr lang="en-US" dirty="0"/>
          </a:p>
          <a:p>
            <a:pPr marL="0" indent="0" algn="ctr">
              <a:buNone/>
            </a:pPr>
            <a:r>
              <a:rPr lang="en-US" sz="2800" dirty="0">
                <a:solidFill>
                  <a:schemeClr val="accent1"/>
                </a:solidFill>
              </a:rPr>
              <a:t>The derivative of the function</a:t>
            </a:r>
          </a:p>
        </p:txBody>
      </p:sp>
      <p:sp>
        <p:nvSpPr>
          <p:cNvPr id="6" name="Slide Number Placeholder 5"/>
          <p:cNvSpPr>
            <a:spLocks noGrp="1"/>
          </p:cNvSpPr>
          <p:nvPr>
            <p:ph type="sldNum" sz="quarter" idx="12"/>
          </p:nvPr>
        </p:nvSpPr>
        <p:spPr/>
        <p:txBody>
          <a:bodyPr/>
          <a:lstStyle/>
          <a:p>
            <a:fld id="{953FA840-7BA5-48A8-BEB4-818C152EB02B}" type="slidenum">
              <a:rPr lang="en-GB" smtClean="0"/>
              <a:t>15</a:t>
            </a:fld>
            <a:endParaRPr lang="en-GB"/>
          </a:p>
        </p:txBody>
      </p:sp>
      <p:sp>
        <p:nvSpPr>
          <p:cNvPr id="10" name="AutoShape 2" descr="Fig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150634" y="1681333"/>
            <a:ext cx="890514" cy="303543"/>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540435" y="2012172"/>
            <a:ext cx="901485" cy="303543"/>
          </a:xfrm>
          <a:prstGeom prst="rect">
            <a:avLst/>
          </a:prstGeom>
        </p:spPr>
      </p:pic>
      <p:sp>
        <p:nvSpPr>
          <p:cNvPr id="12" name="Date Placeholder 3">
            <a:extLst>
              <a:ext uri="{FF2B5EF4-FFF2-40B4-BE49-F238E27FC236}">
                <a16:creationId xmlns:a16="http://schemas.microsoft.com/office/drawing/2014/main" id="{35461D02-CE7E-BA49-B4A7-8D0A94A930C5}"/>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277246B1-2687-1940-984B-622303377285}"/>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42771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Variables</a:t>
            </a:r>
          </a:p>
        </p:txBody>
      </p:sp>
      <p:sp>
        <p:nvSpPr>
          <p:cNvPr id="3" name="Content Placeholder 2"/>
          <p:cNvSpPr>
            <a:spLocks noGrp="1"/>
          </p:cNvSpPr>
          <p:nvPr>
            <p:ph idx="1"/>
          </p:nvPr>
        </p:nvSpPr>
        <p:spPr/>
        <p:txBody>
          <a:bodyPr/>
          <a:lstStyle/>
          <a:p>
            <a:pPr>
              <a:lnSpc>
                <a:spcPct val="100000"/>
              </a:lnSpc>
            </a:pPr>
            <a:r>
              <a:rPr lang="en-US" dirty="0"/>
              <a:t>If the CDF                is a </a:t>
            </a:r>
            <a:r>
              <a:rPr lang="en-US" dirty="0">
                <a:solidFill>
                  <a:srgbClr val="FF0000"/>
                </a:solidFill>
              </a:rPr>
              <a:t>continuous</a:t>
            </a:r>
            <a:r>
              <a:rPr lang="en-US" dirty="0"/>
              <a:t> function, then       is said to be a </a:t>
            </a:r>
            <a:r>
              <a:rPr lang="en-US" dirty="0">
                <a:solidFill>
                  <a:srgbClr val="FF0000"/>
                </a:solidFill>
              </a:rPr>
              <a:t>continuous random variable.</a:t>
            </a:r>
          </a:p>
          <a:p>
            <a:pPr>
              <a:lnSpc>
                <a:spcPct val="100000"/>
              </a:lnSpc>
            </a:pPr>
            <a:r>
              <a:rPr lang="en-US" dirty="0"/>
              <a:t>PMF is Not well-defined for continuous random variables. Instead, we define </a:t>
            </a:r>
            <a:r>
              <a:rPr lang="en-US" dirty="0">
                <a:solidFill>
                  <a:srgbClr val="FF0000"/>
                </a:solidFill>
              </a:rPr>
              <a:t>probability density function (pdf)</a:t>
            </a:r>
            <a:r>
              <a:rPr lang="en-US" dirty="0"/>
              <a:t>.</a:t>
            </a:r>
          </a:p>
        </p:txBody>
      </p:sp>
      <p:sp>
        <p:nvSpPr>
          <p:cNvPr id="6" name="Slide Number Placeholder 5"/>
          <p:cNvSpPr>
            <a:spLocks noGrp="1"/>
          </p:cNvSpPr>
          <p:nvPr>
            <p:ph type="sldNum" sz="quarter" idx="12"/>
          </p:nvPr>
        </p:nvSpPr>
        <p:spPr/>
        <p:txBody>
          <a:bodyPr/>
          <a:lstStyle/>
          <a:p>
            <a:fld id="{953FA840-7BA5-48A8-BEB4-818C152EB02B}" type="slidenum">
              <a:rPr lang="en-GB" smtClean="0"/>
              <a:t>16</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76087" y="1698046"/>
            <a:ext cx="890514" cy="303543"/>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40600" y="1732888"/>
            <a:ext cx="279771" cy="208457"/>
          </a:xfrm>
          <a:prstGeom prst="rect">
            <a:avLst/>
          </a:prstGeom>
        </p:spPr>
      </p:pic>
      <p:sp>
        <p:nvSpPr>
          <p:cNvPr id="9" name="Date Placeholder 3">
            <a:extLst>
              <a:ext uri="{FF2B5EF4-FFF2-40B4-BE49-F238E27FC236}">
                <a16:creationId xmlns:a16="http://schemas.microsoft.com/office/drawing/2014/main" id="{0561A464-24FD-BE4E-970C-5AE0C18C438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0A5A8C35-56F8-F641-BB2F-96FC3543CB8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441579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Definition. </a:t>
            </a:r>
            <a:r>
              <a:rPr lang="en-US" dirty="0"/>
              <a:t>pdf:</a:t>
            </a:r>
          </a:p>
          <a:p>
            <a:pPr marL="0" indent="0">
              <a:buNone/>
            </a:pPr>
            <a:endParaRPr lang="en-US" dirty="0"/>
          </a:p>
          <a:p>
            <a:pPr marL="0" indent="0">
              <a:buNone/>
            </a:pPr>
            <a:endParaRPr lang="en-US" dirty="0"/>
          </a:p>
          <a:p>
            <a:pPr marL="0" indent="0">
              <a:lnSpc>
                <a:spcPct val="200000"/>
              </a:lnSpc>
              <a:buNone/>
            </a:pPr>
            <a:r>
              <a:rPr lang="en-US" dirty="0">
                <a:solidFill>
                  <a:schemeClr val="accent1"/>
                </a:solidFill>
              </a:rPr>
              <a:t>Remember that,</a:t>
            </a:r>
          </a:p>
          <a:p>
            <a:pPr marL="0" indent="0">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17</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22057" y="2170048"/>
            <a:ext cx="5547886" cy="683886"/>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169657" y="3938740"/>
            <a:ext cx="6463390" cy="278248"/>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23459" y="4714750"/>
            <a:ext cx="8779887" cy="670477"/>
          </a:xfrm>
          <a:prstGeom prst="rect">
            <a:avLst/>
          </a:prstGeom>
        </p:spPr>
      </p:pic>
      <p:sp>
        <p:nvSpPr>
          <p:cNvPr id="10" name="Date Placeholder 3">
            <a:extLst>
              <a:ext uri="{FF2B5EF4-FFF2-40B4-BE49-F238E27FC236}">
                <a16:creationId xmlns:a16="http://schemas.microsoft.com/office/drawing/2014/main" id="{AD3E1BC5-3EAF-2843-9706-5659C407D45B}"/>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4DC189A8-DB02-AD45-B64B-893997FE810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88269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 (PDF)</a:t>
            </a:r>
          </a:p>
        </p:txBody>
      </p:sp>
      <p:sp>
        <p:nvSpPr>
          <p:cNvPr id="6" name="Slide Number Placeholder 5"/>
          <p:cNvSpPr>
            <a:spLocks noGrp="1"/>
          </p:cNvSpPr>
          <p:nvPr>
            <p:ph type="sldNum" sz="quarter" idx="12"/>
          </p:nvPr>
        </p:nvSpPr>
        <p:spPr/>
        <p:txBody>
          <a:bodyPr/>
          <a:lstStyle/>
          <a:p>
            <a:fld id="{953FA840-7BA5-48A8-BEB4-818C152EB02B}" type="slidenum">
              <a:rPr lang="en-GB" smtClean="0"/>
              <a:t>18</a:t>
            </a:fld>
            <a:endParaRPr lang="en-GB"/>
          </a:p>
        </p:txBody>
      </p:sp>
      <p:sp>
        <p:nvSpPr>
          <p:cNvPr id="16" name="Content Placeholder 2"/>
          <p:cNvSpPr>
            <a:spLocks noGrp="1"/>
          </p:cNvSpPr>
          <p:nvPr>
            <p:ph idx="1"/>
          </p:nvPr>
        </p:nvSpPr>
        <p:spPr>
          <a:xfrm>
            <a:off x="1073020" y="1959429"/>
            <a:ext cx="10280779" cy="4343048"/>
          </a:xfrm>
        </p:spPr>
        <p:txBody>
          <a:bodyPr>
            <a:normAutofit/>
          </a:bodyPr>
          <a:lstStyle/>
          <a:p>
            <a:pPr marL="0" indent="0">
              <a:buNone/>
            </a:pPr>
            <a:r>
              <a:rPr lang="en-US" sz="2800" dirty="0">
                <a:solidFill>
                  <a:schemeClr val="accent1"/>
                </a:solidFill>
              </a:rPr>
              <a:t>Definition.</a:t>
            </a:r>
            <a:r>
              <a:rPr lang="en-US" dirty="0"/>
              <a:t> Consider a continuous random variable      with an absolutely continuous CDF               . Then we have</a:t>
            </a:r>
          </a:p>
          <a:p>
            <a:pPr marL="0" indent="0">
              <a:buNone/>
            </a:pPr>
            <a:endParaRPr lang="en-US" sz="2500" dirty="0"/>
          </a:p>
          <a:p>
            <a:pPr marL="0" indent="0">
              <a:buNone/>
            </a:pPr>
            <a:endParaRPr lang="en-US" sz="2500" dirty="0"/>
          </a:p>
          <a:p>
            <a:pPr marL="0" indent="0">
              <a:lnSpc>
                <a:spcPct val="150000"/>
              </a:lnSpc>
              <a:buNone/>
            </a:pPr>
            <a:r>
              <a:rPr lang="en-US" dirty="0"/>
              <a:t>is called the </a:t>
            </a:r>
            <a:r>
              <a:rPr lang="en-US" dirty="0">
                <a:solidFill>
                  <a:srgbClr val="FF0000"/>
                </a:solidFill>
              </a:rPr>
              <a:t>probability density function (PDF) </a:t>
            </a:r>
            <a:r>
              <a:rPr lang="en-US" dirty="0"/>
              <a:t>of       .</a:t>
            </a:r>
          </a:p>
          <a:p>
            <a:pPr marL="0" indent="0">
              <a:buNone/>
            </a:pPr>
            <a:endParaRPr lang="en-US" sz="2500" dirty="0"/>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810500" y="2108201"/>
            <a:ext cx="279771" cy="208457"/>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24286" y="2414734"/>
            <a:ext cx="890514" cy="303543"/>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715214" y="2921651"/>
            <a:ext cx="4017371" cy="685714"/>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916357" y="4765102"/>
            <a:ext cx="3536457" cy="713143"/>
          </a:xfrm>
          <a:prstGeom prst="rect">
            <a:avLst/>
          </a:prstGeom>
        </p:spPr>
      </p:pic>
      <p:pic>
        <p:nvPicPr>
          <p:cNvPr id="12" name="Picture 11"/>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7452814" y="4006254"/>
            <a:ext cx="279771" cy="208457"/>
          </a:xfrm>
          <a:prstGeom prst="rect">
            <a:avLst/>
          </a:prstGeom>
        </p:spPr>
      </p:pic>
      <p:sp>
        <p:nvSpPr>
          <p:cNvPr id="13" name="Date Placeholder 3">
            <a:extLst>
              <a:ext uri="{FF2B5EF4-FFF2-40B4-BE49-F238E27FC236}">
                <a16:creationId xmlns:a16="http://schemas.microsoft.com/office/drawing/2014/main" id="{B2B1307F-B9C1-1A40-8F99-EA08FF53322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348FEADC-77CE-7D41-98B5-250D561887E8}"/>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263241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 Function (PDF)</a:t>
            </a:r>
          </a:p>
        </p:txBody>
      </p:sp>
      <p:sp>
        <p:nvSpPr>
          <p:cNvPr id="6" name="Slide Number Placeholder 5"/>
          <p:cNvSpPr>
            <a:spLocks noGrp="1"/>
          </p:cNvSpPr>
          <p:nvPr>
            <p:ph type="sldNum" sz="quarter" idx="12"/>
          </p:nvPr>
        </p:nvSpPr>
        <p:spPr/>
        <p:txBody>
          <a:bodyPr/>
          <a:lstStyle/>
          <a:p>
            <a:fld id="{953FA840-7BA5-48A8-BEB4-818C152EB02B}" type="slidenum">
              <a:rPr lang="en-GB" smtClean="0"/>
              <a:t>19</a:t>
            </a:fld>
            <a:endParaRPr lang="en-GB"/>
          </a:p>
        </p:txBody>
      </p:sp>
      <p:sp>
        <p:nvSpPr>
          <p:cNvPr id="16" name="Content Placeholder 2"/>
          <p:cNvSpPr>
            <a:spLocks noGrp="1"/>
          </p:cNvSpPr>
          <p:nvPr>
            <p:ph idx="1"/>
          </p:nvPr>
        </p:nvSpPr>
        <p:spPr>
          <a:xfrm>
            <a:off x="838199" y="1601620"/>
            <a:ext cx="10280779" cy="4343048"/>
          </a:xfrm>
        </p:spPr>
        <p:txBody>
          <a:bodyPr>
            <a:normAutofit/>
          </a:bodyPr>
          <a:lstStyle/>
          <a:p>
            <a:pPr marL="0" indent="0">
              <a:lnSpc>
                <a:spcPct val="100000"/>
              </a:lnSpc>
              <a:buNone/>
            </a:pPr>
            <a:r>
              <a:rPr lang="en-US" sz="2800" dirty="0">
                <a:solidFill>
                  <a:schemeClr val="accent1"/>
                </a:solidFill>
              </a:rPr>
              <a:t>Theorem.</a:t>
            </a:r>
          </a:p>
          <a:p>
            <a:pPr marL="0" indent="0">
              <a:lnSpc>
                <a:spcPct val="100000"/>
              </a:lnSpc>
              <a:buNone/>
            </a:pPr>
            <a:endParaRPr lang="en-US" sz="2500" dirty="0"/>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68420" y="2603502"/>
            <a:ext cx="7146057" cy="2144915"/>
          </a:xfrm>
          <a:prstGeom prst="rect">
            <a:avLst/>
          </a:prstGeom>
        </p:spPr>
      </p:pic>
      <p:sp>
        <p:nvSpPr>
          <p:cNvPr id="8" name="Date Placeholder 3">
            <a:extLst>
              <a:ext uri="{FF2B5EF4-FFF2-40B4-BE49-F238E27FC236}">
                <a16:creationId xmlns:a16="http://schemas.microsoft.com/office/drawing/2014/main" id="{FA21F349-7F07-E24F-B2EC-4D267322CB9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0FC59929-1FDC-754F-9B10-53C1B8AC0F45}"/>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32727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p>
        </p:txBody>
      </p:sp>
      <p:sp>
        <p:nvSpPr>
          <p:cNvPr id="3" name="Content Placeholder 2"/>
          <p:cNvSpPr>
            <a:spLocks noGrp="1"/>
          </p:cNvSpPr>
          <p:nvPr>
            <p:ph idx="1"/>
          </p:nvPr>
        </p:nvSpPr>
        <p:spPr>
          <a:xfrm>
            <a:off x="838199" y="1601708"/>
            <a:ext cx="10657115" cy="4343048"/>
          </a:xfrm>
        </p:spPr>
        <p:txBody>
          <a:bodyPr>
            <a:normAutofit/>
          </a:bodyPr>
          <a:lstStyle/>
          <a:p>
            <a:r>
              <a:rPr lang="en-US" dirty="0"/>
              <a:t>Explore tools used and methods used to work with continuous random variables.</a:t>
            </a:r>
          </a:p>
          <a:p>
            <a:r>
              <a:rPr lang="en-US" dirty="0"/>
              <a:t>Examine mixed random variables that are mixtures of discrete and continuous random variables.</a:t>
            </a:r>
          </a:p>
          <a:p>
            <a:endParaRPr lang="en-US" dirty="0"/>
          </a:p>
        </p:txBody>
      </p:sp>
      <p:sp>
        <p:nvSpPr>
          <p:cNvPr id="4" name="Date Placeholder 3">
            <a:extLst>
              <a:ext uri="{FF2B5EF4-FFF2-40B4-BE49-F238E27FC236}">
                <a16:creationId xmlns:a16="http://schemas.microsoft.com/office/drawing/2014/main" id="{D9D03ECA-8E7C-408D-913E-1F602248D94F}"/>
              </a:ext>
            </a:extLst>
          </p:cNvPr>
          <p:cNvSpPr>
            <a:spLocks noGrp="1"/>
          </p:cNvSpPr>
          <p:nvPr>
            <p:ph type="dt" sz="half" idx="4294967295"/>
          </p:nvPr>
        </p:nvSpPr>
        <p:spPr>
          <a:xfrm>
            <a:off x="838200" y="6443116"/>
            <a:ext cx="2743200" cy="365125"/>
          </a:xfrm>
          <a:prstGeom prst="rect">
            <a:avLst/>
          </a:prstGeom>
        </p:spPr>
        <p:txBody>
          <a:bodyPr/>
          <a:lstStyle/>
          <a:p>
            <a:r>
              <a:rPr lang="en-US" sz="1200" b="1" dirty="0">
                <a:solidFill>
                  <a:schemeClr val="bg1"/>
                </a:solidFill>
              </a:rPr>
              <a:t>Chapter 4</a:t>
            </a:r>
            <a:endParaRPr lang="en-GB" sz="1200" b="1" dirty="0">
              <a:solidFill>
                <a:schemeClr val="bg1"/>
              </a:solidFill>
            </a:endParaRPr>
          </a:p>
        </p:txBody>
      </p:sp>
      <p:sp>
        <p:nvSpPr>
          <p:cNvPr id="5" name="Footer Placeholder 4">
            <a:extLst>
              <a:ext uri="{FF2B5EF4-FFF2-40B4-BE49-F238E27FC236}">
                <a16:creationId xmlns:a16="http://schemas.microsoft.com/office/drawing/2014/main" id="{8A166AB2-0655-40C5-8771-AE1A4D09DAD1}"/>
              </a:ext>
            </a:extLst>
          </p:cNvPr>
          <p:cNvSpPr>
            <a:spLocks noGrp="1"/>
          </p:cNvSpPr>
          <p:nvPr>
            <p:ph type="ftr" sz="quarter" idx="11"/>
          </p:nvPr>
        </p:nvSpPr>
        <p:spPr/>
        <p:txBody>
          <a:bodyPr/>
          <a:lstStyle/>
          <a:p>
            <a:r>
              <a:rPr lang="en-US" dirty="0"/>
              <a:t>© 2020 UMass Amherst Global. All rights reserved.</a:t>
            </a:r>
            <a:endParaRPr lang="en-GB" dirty="0"/>
          </a:p>
        </p:txBody>
      </p:sp>
      <p:sp>
        <p:nvSpPr>
          <p:cNvPr id="6" name="Slide Number Placeholder 5">
            <a:extLst>
              <a:ext uri="{FF2B5EF4-FFF2-40B4-BE49-F238E27FC236}">
                <a16:creationId xmlns:a16="http://schemas.microsoft.com/office/drawing/2014/main" id="{4F60B200-A4A1-4851-90AE-F6218B6FA874}"/>
              </a:ext>
            </a:extLst>
          </p:cNvPr>
          <p:cNvSpPr>
            <a:spLocks noGrp="1"/>
          </p:cNvSpPr>
          <p:nvPr>
            <p:ph type="sldNum" sz="quarter" idx="12"/>
          </p:nvPr>
        </p:nvSpPr>
        <p:spPr/>
        <p:txBody>
          <a:bodyPr/>
          <a:lstStyle/>
          <a:p>
            <a:fld id="{953FA840-7BA5-48A8-BEB4-818C152EB02B}" type="slidenum">
              <a:rPr lang="en-GB" smtClean="0"/>
              <a:t>2</a:t>
            </a:fld>
            <a:endParaRPr lang="en-GB"/>
          </a:p>
        </p:txBody>
      </p:sp>
    </p:spTree>
    <p:extLst>
      <p:ext uri="{BB962C8B-B14F-4D97-AF65-F5344CB8AC3E}">
        <p14:creationId xmlns:p14="http://schemas.microsoft.com/office/powerpoint/2010/main" val="2254795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dirty="0"/>
              <a:t>. Say that                                              .</a:t>
            </a:r>
          </a:p>
          <a:p>
            <a:pPr marL="0" indent="0">
              <a:lnSpc>
                <a:spcPct val="100000"/>
              </a:lnSpc>
              <a:buNone/>
            </a:pPr>
            <a:endParaRPr lang="en-US" dirty="0"/>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20</a:t>
            </a:fld>
            <a:endParaRPr lang="en-GB"/>
          </a:p>
        </p:txBody>
      </p:sp>
      <p:pic>
        <p:nvPicPr>
          <p:cNvPr id="7" name="Picture 6"/>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3511351" y="1761479"/>
            <a:ext cx="2993371" cy="303543"/>
          </a:xfrm>
          <a:prstGeom prst="rect">
            <a:avLst/>
          </a:prstGeom>
        </p:spPr>
      </p:pic>
      <p:grpSp>
        <p:nvGrpSpPr>
          <p:cNvPr id="8" name="Group 7">
            <a:extLst>
              <a:ext uri="{FF2B5EF4-FFF2-40B4-BE49-F238E27FC236}">
                <a16:creationId xmlns:a16="http://schemas.microsoft.com/office/drawing/2014/main" id="{924F2531-CF0B-AF41-9911-9207536C6948}"/>
              </a:ext>
            </a:extLst>
          </p:cNvPr>
          <p:cNvGrpSpPr/>
          <p:nvPr/>
        </p:nvGrpSpPr>
        <p:grpSpPr>
          <a:xfrm>
            <a:off x="1712556" y="3155052"/>
            <a:ext cx="8532064" cy="1471769"/>
            <a:chOff x="1343660" y="3178672"/>
            <a:chExt cx="8532064" cy="1471769"/>
          </a:xfrm>
        </p:grpSpPr>
        <p:cxnSp>
          <p:nvCxnSpPr>
            <p:cNvPr id="107" name="Straight Arrow Connector 106"/>
            <p:cNvCxnSpPr/>
            <p:nvPr/>
          </p:nvCxnSpPr>
          <p:spPr>
            <a:xfrm flipV="1">
              <a:off x="1343660" y="4380567"/>
              <a:ext cx="3162300" cy="30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Straight Arrow Connector 107"/>
            <p:cNvCxnSpPr/>
            <p:nvPr/>
          </p:nvCxnSpPr>
          <p:spPr>
            <a:xfrm flipV="1">
              <a:off x="2395220" y="3480993"/>
              <a:ext cx="0" cy="111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Connector 108"/>
            <p:cNvCxnSpPr/>
            <p:nvPr/>
          </p:nvCxnSpPr>
          <p:spPr>
            <a:xfrm flipV="1">
              <a:off x="1804670" y="4403427"/>
              <a:ext cx="87630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Straight Connector 109"/>
            <p:cNvCxnSpPr/>
            <p:nvPr/>
          </p:nvCxnSpPr>
          <p:spPr>
            <a:xfrm flipV="1">
              <a:off x="2665860" y="3816687"/>
              <a:ext cx="867178" cy="588586"/>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Straight Connector 110"/>
            <p:cNvCxnSpPr/>
            <p:nvPr/>
          </p:nvCxnSpPr>
          <p:spPr>
            <a:xfrm flipV="1">
              <a:off x="3536315" y="3809067"/>
              <a:ext cx="69744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3" name="Straight Connector 112"/>
            <p:cNvCxnSpPr/>
            <p:nvPr/>
          </p:nvCxnSpPr>
          <p:spPr>
            <a:xfrm flipH="1">
              <a:off x="2395220" y="3800475"/>
              <a:ext cx="1138555" cy="859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195078" y="3729144"/>
              <a:ext cx="93257" cy="149486"/>
            </a:xfrm>
            <a:prstGeom prst="rect">
              <a:avLst/>
            </a:prstGeom>
          </p:spPr>
        </p:pic>
        <p:pic>
          <p:nvPicPr>
            <p:cNvPr id="116" name="Picture 115"/>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917287" y="3178672"/>
              <a:ext cx="667886" cy="227657"/>
            </a:xfrm>
            <a:prstGeom prst="rect">
              <a:avLst/>
            </a:prstGeom>
          </p:spPr>
        </p:pic>
        <p:pic>
          <p:nvPicPr>
            <p:cNvPr id="117" name="Picture 116"/>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4573998" y="4331197"/>
              <a:ext cx="130286" cy="104229"/>
            </a:xfrm>
            <a:prstGeom prst="rect">
              <a:avLst/>
            </a:prstGeom>
          </p:spPr>
        </p:pic>
        <p:cxnSp>
          <p:nvCxnSpPr>
            <p:cNvPr id="118" name="Straight Arrow Connector 117"/>
            <p:cNvCxnSpPr/>
            <p:nvPr/>
          </p:nvCxnSpPr>
          <p:spPr>
            <a:xfrm flipV="1">
              <a:off x="6515100" y="4388187"/>
              <a:ext cx="3162300" cy="30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p:cNvCxnSpPr/>
            <p:nvPr/>
          </p:nvCxnSpPr>
          <p:spPr>
            <a:xfrm flipV="1">
              <a:off x="7566660" y="3488613"/>
              <a:ext cx="0" cy="111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V="1">
              <a:off x="6909450" y="4411047"/>
              <a:ext cx="87630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1" name="Straight Connector 120"/>
            <p:cNvCxnSpPr/>
            <p:nvPr/>
          </p:nvCxnSpPr>
          <p:spPr>
            <a:xfrm flipH="1" flipV="1">
              <a:off x="7794111" y="3824307"/>
              <a:ext cx="1904" cy="586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Straight Connector 121"/>
            <p:cNvCxnSpPr/>
            <p:nvPr/>
          </p:nvCxnSpPr>
          <p:spPr>
            <a:xfrm flipV="1">
              <a:off x="7790907" y="3816687"/>
              <a:ext cx="874874" cy="7621"/>
            </a:xfrm>
            <a:prstGeom prst="line">
              <a:avLst/>
            </a:prstGeom>
          </p:spPr>
          <p:style>
            <a:lnRef idx="3">
              <a:schemeClr val="accent1"/>
            </a:lnRef>
            <a:fillRef idx="0">
              <a:schemeClr val="accent1"/>
            </a:fillRef>
            <a:effectRef idx="2">
              <a:schemeClr val="accent1"/>
            </a:effectRef>
            <a:fontRef idx="minor">
              <a:schemeClr val="tx1"/>
            </a:fontRef>
          </p:style>
        </p:cxnSp>
        <p:pic>
          <p:nvPicPr>
            <p:cNvPr id="148" name="Picture 147"/>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887253" y="3646323"/>
              <a:ext cx="518095" cy="438857"/>
            </a:xfrm>
            <a:prstGeom prst="rect">
              <a:avLst/>
            </a:prstGeom>
          </p:spPr>
        </p:pic>
        <p:pic>
          <p:nvPicPr>
            <p:cNvPr id="125" name="Picture 124"/>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088728" y="3186293"/>
              <a:ext cx="636343" cy="227657"/>
            </a:xfrm>
            <a:prstGeom prst="rect">
              <a:avLst/>
            </a:prstGeom>
          </p:spPr>
        </p:pic>
        <p:pic>
          <p:nvPicPr>
            <p:cNvPr id="126" name="Picture 12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9745438" y="4338817"/>
              <a:ext cx="130286" cy="104229"/>
            </a:xfrm>
            <a:prstGeom prst="rect">
              <a:avLst/>
            </a:prstGeom>
          </p:spPr>
        </p:pic>
        <p:cxnSp>
          <p:nvCxnSpPr>
            <p:cNvPr id="127" name="Straight Connector 126"/>
            <p:cNvCxnSpPr/>
            <p:nvPr/>
          </p:nvCxnSpPr>
          <p:spPr>
            <a:xfrm flipH="1" flipV="1">
              <a:off x="8666799" y="3807242"/>
              <a:ext cx="1904" cy="586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8" name="Straight Connector 127"/>
            <p:cNvCxnSpPr/>
            <p:nvPr/>
          </p:nvCxnSpPr>
          <p:spPr>
            <a:xfrm flipV="1">
              <a:off x="8671867" y="4391680"/>
              <a:ext cx="483441" cy="2857"/>
            </a:xfrm>
            <a:prstGeom prst="line">
              <a:avLst/>
            </a:prstGeom>
          </p:spPr>
          <p:style>
            <a:lnRef idx="3">
              <a:schemeClr val="accent1"/>
            </a:lnRef>
            <a:fillRef idx="0">
              <a:schemeClr val="accent1"/>
            </a:fillRef>
            <a:effectRef idx="2">
              <a:schemeClr val="accent1"/>
            </a:effectRef>
            <a:fontRef idx="minor">
              <a:schemeClr val="tx1"/>
            </a:fontRef>
          </p:style>
        </p:cxnSp>
        <p:pic>
          <p:nvPicPr>
            <p:cNvPr id="129" name="Picture 128"/>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425532" y="4255845"/>
              <a:ext cx="284952" cy="165943"/>
            </a:xfrm>
            <a:prstGeom prst="rect">
              <a:avLst/>
            </a:prstGeom>
          </p:spPr>
        </p:pic>
        <p:pic>
          <p:nvPicPr>
            <p:cNvPr id="130" name="Picture 129"/>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5371572" y="3629495"/>
              <a:ext cx="415543" cy="514286"/>
            </a:xfrm>
            <a:prstGeom prst="rect">
              <a:avLst/>
            </a:prstGeom>
          </p:spPr>
        </p:pic>
        <p:pic>
          <p:nvPicPr>
            <p:cNvPr id="131" name="Picture 130"/>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7730339" y="4500586"/>
              <a:ext cx="127543" cy="104229"/>
            </a:xfrm>
            <a:prstGeom prst="rect">
              <a:avLst/>
            </a:prstGeom>
          </p:spPr>
        </p:pic>
        <p:pic>
          <p:nvPicPr>
            <p:cNvPr id="132" name="Picture 131"/>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8631283" y="4491355"/>
              <a:ext cx="104229" cy="159086"/>
            </a:xfrm>
            <a:prstGeom prst="rect">
              <a:avLst/>
            </a:prstGeom>
          </p:spPr>
        </p:pic>
        <p:pic>
          <p:nvPicPr>
            <p:cNvPr id="135" name="Picture 134"/>
            <p:cNvPicPr>
              <a:picLocks noChangeAspect="1"/>
            </p:cNvPicPr>
            <p:nvPr>
              <p:custDataLst>
                <p:tags r:id="rId12"/>
              </p:custDataLst>
            </p:nvPr>
          </p:nvPicPr>
          <p:blipFill>
            <a:blip r:embed="rId24" cstate="print">
              <a:extLst>
                <a:ext uri="{28A0092B-C50C-407E-A947-70E740481C1C}">
                  <a14:useLocalDpi xmlns:a14="http://schemas.microsoft.com/office/drawing/2010/main" val="0"/>
                </a:ext>
              </a:extLst>
            </a:blip>
            <a:stretch>
              <a:fillRect/>
            </a:stretch>
          </p:blipFill>
          <p:spPr>
            <a:xfrm>
              <a:off x="2649084" y="4518784"/>
              <a:ext cx="127543" cy="104229"/>
            </a:xfrm>
            <a:prstGeom prst="rect">
              <a:avLst/>
            </a:prstGeom>
          </p:spPr>
        </p:pic>
        <p:pic>
          <p:nvPicPr>
            <p:cNvPr id="136" name="Picture 135"/>
            <p:cNvPicPr>
              <a:picLocks noChangeAspect="1"/>
            </p:cNvPicPr>
            <p:nvPr>
              <p:custDataLst>
                <p:tags r:id="rId13"/>
              </p:custDataLst>
            </p:nvPr>
          </p:nvPicPr>
          <p:blipFill>
            <a:blip r:embed="rId25" cstate="print">
              <a:extLst>
                <a:ext uri="{28A0092B-C50C-407E-A947-70E740481C1C}">
                  <a14:useLocalDpi xmlns:a14="http://schemas.microsoft.com/office/drawing/2010/main" val="0"/>
                </a:ext>
              </a:extLst>
            </a:blip>
            <a:stretch>
              <a:fillRect/>
            </a:stretch>
          </p:blipFill>
          <p:spPr>
            <a:xfrm>
              <a:off x="3534806" y="4491355"/>
              <a:ext cx="104229" cy="159086"/>
            </a:xfrm>
            <a:prstGeom prst="rect">
              <a:avLst/>
            </a:prstGeom>
          </p:spPr>
        </p:pic>
        <p:cxnSp>
          <p:nvCxnSpPr>
            <p:cNvPr id="137" name="Straight Connector 136"/>
            <p:cNvCxnSpPr/>
            <p:nvPr/>
          </p:nvCxnSpPr>
          <p:spPr>
            <a:xfrm flipH="1">
              <a:off x="3560381" y="4323410"/>
              <a:ext cx="1426" cy="13754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8" name="Straight Connector 137"/>
            <p:cNvCxnSpPr/>
            <p:nvPr/>
          </p:nvCxnSpPr>
          <p:spPr>
            <a:xfrm flipH="1">
              <a:off x="2686050" y="4332935"/>
              <a:ext cx="8982" cy="143815"/>
            </a:xfrm>
            <a:prstGeom prst="line">
              <a:avLst/>
            </a:prstGeom>
          </p:spPr>
          <p:style>
            <a:lnRef idx="3">
              <a:schemeClr val="accent1"/>
            </a:lnRef>
            <a:fillRef idx="0">
              <a:schemeClr val="accent1"/>
            </a:fillRef>
            <a:effectRef idx="2">
              <a:schemeClr val="accent1"/>
            </a:effectRef>
            <a:fontRef idx="minor">
              <a:schemeClr val="tx1"/>
            </a:fontRef>
          </p:style>
        </p:cxnSp>
        <p:cxnSp>
          <p:nvCxnSpPr>
            <p:cNvPr id="149" name="Straight Connector 148"/>
            <p:cNvCxnSpPr/>
            <p:nvPr/>
          </p:nvCxnSpPr>
          <p:spPr>
            <a:xfrm flipH="1">
              <a:off x="7546596" y="3827801"/>
              <a:ext cx="247514" cy="595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6" name="Date Placeholder 3">
            <a:extLst>
              <a:ext uri="{FF2B5EF4-FFF2-40B4-BE49-F238E27FC236}">
                <a16:creationId xmlns:a16="http://schemas.microsoft.com/office/drawing/2014/main" id="{3D6AEF29-8C28-EC48-8AF6-F3F7DCE8801E}"/>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37" name="Footer Placeholder 4">
            <a:extLst>
              <a:ext uri="{FF2B5EF4-FFF2-40B4-BE49-F238E27FC236}">
                <a16:creationId xmlns:a16="http://schemas.microsoft.com/office/drawing/2014/main" id="{45C87099-2870-7648-8E6D-2ACE7CB7BCD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46857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00000"/>
              </a:lnSpc>
              <a:buNone/>
            </a:pPr>
            <a:r>
              <a:rPr lang="en-US" dirty="0"/>
              <a:t>Back to our dot and line example:</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21</a:t>
            </a:fld>
            <a:endParaRPr lang="en-GB"/>
          </a:p>
        </p:txBody>
      </p:sp>
      <p:grpSp>
        <p:nvGrpSpPr>
          <p:cNvPr id="7" name="Group 6">
            <a:extLst>
              <a:ext uri="{FF2B5EF4-FFF2-40B4-BE49-F238E27FC236}">
                <a16:creationId xmlns:a16="http://schemas.microsoft.com/office/drawing/2014/main" id="{3EA2DD90-6C4D-AB49-824F-85DDCD969949}"/>
              </a:ext>
            </a:extLst>
          </p:cNvPr>
          <p:cNvGrpSpPr/>
          <p:nvPr/>
        </p:nvGrpSpPr>
        <p:grpSpPr>
          <a:xfrm>
            <a:off x="1829967" y="2409937"/>
            <a:ext cx="8532064" cy="1481000"/>
            <a:chOff x="1343660" y="2796533"/>
            <a:chExt cx="8532064" cy="1481000"/>
          </a:xfrm>
        </p:grpSpPr>
        <p:cxnSp>
          <p:nvCxnSpPr>
            <p:cNvPr id="11" name="Straight Arrow Connector 10"/>
            <p:cNvCxnSpPr/>
            <p:nvPr/>
          </p:nvCxnSpPr>
          <p:spPr>
            <a:xfrm flipV="1">
              <a:off x="1343660" y="3998428"/>
              <a:ext cx="3162300" cy="30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V="1">
              <a:off x="2395220" y="3098854"/>
              <a:ext cx="0" cy="111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V="1">
              <a:off x="1518920" y="4021288"/>
              <a:ext cx="87630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V="1">
              <a:off x="2395220" y="3434548"/>
              <a:ext cx="586740" cy="5867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V="1">
              <a:off x="2974340" y="3419308"/>
              <a:ext cx="1261110" cy="152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981960" y="3434548"/>
              <a:ext cx="0" cy="5867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395220" y="3426928"/>
              <a:ext cx="57912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195078" y="3347005"/>
              <a:ext cx="93257" cy="149486"/>
            </a:xfrm>
            <a:prstGeom prst="rect">
              <a:avLst/>
            </a:prstGeom>
          </p:spPr>
        </p:pic>
        <p:pic>
          <p:nvPicPr>
            <p:cNvPr id="22" name="Picture 21"/>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935331" y="4086604"/>
              <a:ext cx="93257" cy="149486"/>
            </a:xfrm>
            <a:prstGeom prst="rect">
              <a:avLst/>
            </a:prstGeom>
          </p:spPr>
        </p:pic>
        <p:pic>
          <p:nvPicPr>
            <p:cNvPr id="23" name="Picture 22"/>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917287" y="2796533"/>
              <a:ext cx="667886" cy="227657"/>
            </a:xfrm>
            <a:prstGeom prst="rect">
              <a:avLst/>
            </a:prstGeom>
          </p:spPr>
        </p:pic>
        <p:pic>
          <p:nvPicPr>
            <p:cNvPr id="24" name="Picture 2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4573998" y="3949058"/>
              <a:ext cx="130286" cy="104229"/>
            </a:xfrm>
            <a:prstGeom prst="rect">
              <a:avLst/>
            </a:prstGeom>
          </p:spPr>
        </p:pic>
        <p:cxnSp>
          <p:nvCxnSpPr>
            <p:cNvPr id="25" name="Straight Arrow Connector 24"/>
            <p:cNvCxnSpPr/>
            <p:nvPr/>
          </p:nvCxnSpPr>
          <p:spPr>
            <a:xfrm flipV="1">
              <a:off x="6515100" y="4006048"/>
              <a:ext cx="3162300" cy="30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7566660" y="3106474"/>
              <a:ext cx="0" cy="1112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V="1">
              <a:off x="6690360" y="4028908"/>
              <a:ext cx="876300" cy="762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H="1" flipV="1">
              <a:off x="7564756" y="3442168"/>
              <a:ext cx="1904" cy="586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flipV="1">
              <a:off x="7561580" y="3426928"/>
              <a:ext cx="1261110" cy="15240"/>
            </a:xfrm>
            <a:prstGeom prst="line">
              <a:avLst/>
            </a:prstGeom>
          </p:spPr>
          <p:style>
            <a:lnRef idx="3">
              <a:schemeClr val="accent1"/>
            </a:lnRef>
            <a:fillRef idx="0">
              <a:schemeClr val="accent1"/>
            </a:fillRef>
            <a:effectRef idx="2">
              <a:schemeClr val="accent1"/>
            </a:effectRef>
            <a:fontRef idx="minor">
              <a:schemeClr val="tx1"/>
            </a:fontRef>
          </p:style>
        </p:cxnSp>
        <p:pic>
          <p:nvPicPr>
            <p:cNvPr id="32" name="Picture 31"/>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366518" y="3354625"/>
              <a:ext cx="93257" cy="149486"/>
            </a:xfrm>
            <a:prstGeom prst="rect">
              <a:avLst/>
            </a:prstGeom>
          </p:spPr>
        </p:pic>
        <p:pic>
          <p:nvPicPr>
            <p:cNvPr id="33" name="Picture 3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8822690" y="4088514"/>
              <a:ext cx="93257" cy="149486"/>
            </a:xfrm>
            <a:prstGeom prst="rect">
              <a:avLst/>
            </a:prstGeom>
          </p:spPr>
        </p:pic>
        <p:pic>
          <p:nvPicPr>
            <p:cNvPr id="38" name="Picture 3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7088728" y="2804154"/>
              <a:ext cx="636343" cy="227657"/>
            </a:xfrm>
            <a:prstGeom prst="rect">
              <a:avLst/>
            </a:prstGeom>
          </p:spPr>
        </p:pic>
        <p:pic>
          <p:nvPicPr>
            <p:cNvPr id="35" name="Picture 34"/>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tretch>
              <a:fillRect/>
            </a:stretch>
          </p:blipFill>
          <p:spPr>
            <a:xfrm>
              <a:off x="9745438" y="3956678"/>
              <a:ext cx="130286" cy="104229"/>
            </a:xfrm>
            <a:prstGeom prst="rect">
              <a:avLst/>
            </a:prstGeom>
          </p:spPr>
        </p:pic>
        <p:cxnSp>
          <p:nvCxnSpPr>
            <p:cNvPr id="36" name="Straight Connector 35"/>
            <p:cNvCxnSpPr/>
            <p:nvPr/>
          </p:nvCxnSpPr>
          <p:spPr>
            <a:xfrm flipH="1" flipV="1">
              <a:off x="8823962" y="3415577"/>
              <a:ext cx="1904" cy="586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p:cNvCxnSpPr/>
            <p:nvPr/>
          </p:nvCxnSpPr>
          <p:spPr>
            <a:xfrm flipV="1">
              <a:off x="8819515" y="4009541"/>
              <a:ext cx="483441" cy="2857"/>
            </a:xfrm>
            <a:prstGeom prst="line">
              <a:avLst/>
            </a:prstGeom>
          </p:spPr>
          <p:style>
            <a:lnRef idx="3">
              <a:schemeClr val="accent1"/>
            </a:lnRef>
            <a:fillRef idx="0">
              <a:schemeClr val="accent1"/>
            </a:fillRef>
            <a:effectRef idx="2">
              <a:schemeClr val="accent1"/>
            </a:effectRef>
            <a:fontRef idx="minor">
              <a:schemeClr val="tx1"/>
            </a:fontRef>
          </p:style>
        </p:cxnSp>
        <p:pic>
          <p:nvPicPr>
            <p:cNvPr id="39" name="Picture 38"/>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5425532" y="3873706"/>
              <a:ext cx="284952" cy="165943"/>
            </a:xfrm>
            <a:prstGeom prst="rect">
              <a:avLst/>
            </a:prstGeom>
          </p:spPr>
        </p:pic>
        <p:pic>
          <p:nvPicPr>
            <p:cNvPr id="41" name="Picture 40"/>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5371572" y="3247356"/>
              <a:ext cx="415543" cy="514286"/>
            </a:xfrm>
            <a:prstGeom prst="rect">
              <a:avLst/>
            </a:prstGeom>
          </p:spPr>
        </p:pic>
        <p:pic>
          <p:nvPicPr>
            <p:cNvPr id="42" name="Picture 41"/>
            <p:cNvPicPr>
              <a:picLocks noChangeAspect="1"/>
            </p:cNvPicPr>
            <p:nvPr>
              <p:custDataLst>
                <p:tags r:id="rId12"/>
              </p:custDataLst>
            </p:nvPr>
          </p:nvPicPr>
          <p:blipFill>
            <a:blip r:embed="rId22" cstate="print">
              <a:extLst>
                <a:ext uri="{28A0092B-C50C-407E-A947-70E740481C1C}">
                  <a14:useLocalDpi xmlns:a14="http://schemas.microsoft.com/office/drawing/2010/main" val="0"/>
                </a:ext>
              </a:extLst>
            </a:blip>
            <a:stretch>
              <a:fillRect/>
            </a:stretch>
          </p:blipFill>
          <p:spPr>
            <a:xfrm>
              <a:off x="7935412" y="4168609"/>
              <a:ext cx="127543" cy="104229"/>
            </a:xfrm>
            <a:prstGeom prst="rect">
              <a:avLst/>
            </a:prstGeom>
          </p:spPr>
        </p:pic>
        <p:pic>
          <p:nvPicPr>
            <p:cNvPr id="43" name="Picture 42"/>
            <p:cNvPicPr>
              <a:picLocks noChangeAspect="1"/>
            </p:cNvPicPr>
            <p:nvPr>
              <p:custDataLst>
                <p:tags r:id="rId13"/>
              </p:custDataLst>
            </p:nvPr>
          </p:nvPicPr>
          <p:blipFill>
            <a:blip r:embed="rId23" cstate="print">
              <a:extLst>
                <a:ext uri="{28A0092B-C50C-407E-A947-70E740481C1C}">
                  <a14:useLocalDpi xmlns:a14="http://schemas.microsoft.com/office/drawing/2010/main" val="0"/>
                </a:ext>
              </a:extLst>
            </a:blip>
            <a:stretch>
              <a:fillRect/>
            </a:stretch>
          </p:blipFill>
          <p:spPr>
            <a:xfrm>
              <a:off x="8442961" y="4118447"/>
              <a:ext cx="104229" cy="159086"/>
            </a:xfrm>
            <a:prstGeom prst="rect">
              <a:avLst/>
            </a:prstGeom>
          </p:spPr>
        </p:pic>
        <p:cxnSp>
          <p:nvCxnSpPr>
            <p:cNvPr id="45" name="Straight Connector 44"/>
            <p:cNvCxnSpPr/>
            <p:nvPr/>
          </p:nvCxnSpPr>
          <p:spPr>
            <a:xfrm flipH="1">
              <a:off x="7987431" y="3951439"/>
              <a:ext cx="1426" cy="137546"/>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flipH="1">
              <a:off x="8484806" y="3950796"/>
              <a:ext cx="1426" cy="137546"/>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62" name="Picture 61"/>
          <p:cNvPicPr>
            <a:picLocks noChangeAspect="1"/>
          </p:cNvPicPr>
          <p:nvPr>
            <p:custDataLst>
              <p:tags r:id="rId1"/>
            </p:custDataLst>
          </p:nvPr>
        </p:nvPicPr>
        <p:blipFill>
          <a:blip r:embed="rId24" cstate="print">
            <a:extLst>
              <a:ext uri="{28A0092B-C50C-407E-A947-70E740481C1C}">
                <a14:useLocalDpi xmlns:a14="http://schemas.microsoft.com/office/drawing/2010/main" val="0"/>
              </a:ext>
            </a:extLst>
          </a:blip>
          <a:stretch>
            <a:fillRect/>
          </a:stretch>
        </p:blipFill>
        <p:spPr>
          <a:xfrm>
            <a:off x="1795478" y="4598348"/>
            <a:ext cx="8955888" cy="700648"/>
          </a:xfrm>
          <a:prstGeom prst="rect">
            <a:avLst/>
          </a:prstGeom>
        </p:spPr>
      </p:pic>
      <p:sp>
        <p:nvSpPr>
          <p:cNvPr id="40" name="Date Placeholder 3">
            <a:extLst>
              <a:ext uri="{FF2B5EF4-FFF2-40B4-BE49-F238E27FC236}">
                <a16:creationId xmlns:a16="http://schemas.microsoft.com/office/drawing/2014/main" id="{3BA4AB8C-1281-F748-AB48-F693EC1F7FC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44" name="Footer Placeholder 4">
            <a:extLst>
              <a:ext uri="{FF2B5EF4-FFF2-40B4-BE49-F238E27FC236}">
                <a16:creationId xmlns:a16="http://schemas.microsoft.com/office/drawing/2014/main" id="{9F0D8CFB-1A86-B847-A173-FAF43BE9507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00851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00000"/>
              </a:lnSpc>
              <a:buNone/>
            </a:pPr>
            <a:r>
              <a:rPr lang="en-US" dirty="0">
                <a:solidFill>
                  <a:schemeClr val="accent1"/>
                </a:solidFill>
              </a:rPr>
              <a:t>Comparison with discrete random variable:</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If we integrate over the entire real line, we must get 1, i.e.,</a:t>
            </a:r>
          </a:p>
        </p:txBody>
      </p:sp>
      <p:sp>
        <p:nvSpPr>
          <p:cNvPr id="6" name="Slide Number Placeholder 5"/>
          <p:cNvSpPr>
            <a:spLocks noGrp="1"/>
          </p:cNvSpPr>
          <p:nvPr>
            <p:ph type="sldNum" sz="quarter" idx="12"/>
          </p:nvPr>
        </p:nvSpPr>
        <p:spPr/>
        <p:txBody>
          <a:bodyPr/>
          <a:lstStyle/>
          <a:p>
            <a:fld id="{953FA840-7BA5-48A8-BEB4-818C152EB02B}" type="slidenum">
              <a:rPr lang="en-GB" smtClean="0"/>
              <a:t>22</a:t>
            </a:fld>
            <a:endParaRPr lang="en-GB"/>
          </a:p>
        </p:txBody>
      </p:sp>
      <p:grpSp>
        <p:nvGrpSpPr>
          <p:cNvPr id="8" name="Group 7">
            <a:extLst>
              <a:ext uri="{FF2B5EF4-FFF2-40B4-BE49-F238E27FC236}">
                <a16:creationId xmlns:a16="http://schemas.microsoft.com/office/drawing/2014/main" id="{BCDA0220-CD3C-D14F-8CB5-D69F9F7DD4E0}"/>
              </a:ext>
            </a:extLst>
          </p:cNvPr>
          <p:cNvGrpSpPr/>
          <p:nvPr/>
        </p:nvGrpSpPr>
        <p:grpSpPr>
          <a:xfrm>
            <a:off x="2198778" y="2214597"/>
            <a:ext cx="7559619" cy="1676339"/>
            <a:chOff x="1574801" y="2463800"/>
            <a:chExt cx="7559619" cy="1676339"/>
          </a:xfrm>
        </p:grpSpPr>
        <p:pic>
          <p:nvPicPr>
            <p:cNvPr id="7" name="Picture 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574801" y="2463800"/>
              <a:ext cx="7559619" cy="841448"/>
            </a:xfrm>
            <a:prstGeom prst="rect">
              <a:avLst/>
            </a:prstGeom>
          </p:spPr>
        </p:pic>
        <p:sp>
          <p:nvSpPr>
            <p:cNvPr id="9" name="TextBox 8"/>
            <p:cNvSpPr txBox="1"/>
            <p:nvPr/>
          </p:nvSpPr>
          <p:spPr>
            <a:xfrm>
              <a:off x="5077509" y="3740029"/>
              <a:ext cx="1026499" cy="400110"/>
            </a:xfrm>
            <a:prstGeom prst="rect">
              <a:avLst/>
            </a:prstGeom>
            <a:noFill/>
          </p:spPr>
          <p:txBody>
            <a:bodyPr wrap="none" rtlCol="0">
              <a:spAutoFit/>
            </a:bodyPr>
            <a:lstStyle/>
            <a:p>
              <a:r>
                <a:rPr lang="en-US" sz="2000" b="1" dirty="0">
                  <a:solidFill>
                    <a:srgbClr val="FF0000"/>
                  </a:solidFill>
                </a:rPr>
                <a:t>discrete</a:t>
              </a:r>
              <a:endParaRPr lang="en-US" b="1" dirty="0">
                <a:solidFill>
                  <a:srgbClr val="FF0000"/>
                </a:solidFill>
              </a:endParaRPr>
            </a:p>
          </p:txBody>
        </p:sp>
        <p:cxnSp>
          <p:nvCxnSpPr>
            <p:cNvPr id="11" name="Straight Arrow Connector 10"/>
            <p:cNvCxnSpPr/>
            <p:nvPr/>
          </p:nvCxnSpPr>
          <p:spPr>
            <a:xfrm flipV="1">
              <a:off x="5590758" y="3327400"/>
              <a:ext cx="0" cy="3683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7702404" y="3695700"/>
              <a:ext cx="1368836" cy="400110"/>
            </a:xfrm>
            <a:prstGeom prst="rect">
              <a:avLst/>
            </a:prstGeom>
            <a:noFill/>
          </p:spPr>
          <p:txBody>
            <a:bodyPr wrap="none" rtlCol="0">
              <a:spAutoFit/>
            </a:bodyPr>
            <a:lstStyle/>
            <a:p>
              <a:r>
                <a:rPr lang="en-US" sz="2000" b="1" dirty="0">
                  <a:solidFill>
                    <a:srgbClr val="FF0000"/>
                  </a:solidFill>
                </a:rPr>
                <a:t>continuous</a:t>
              </a:r>
              <a:endParaRPr lang="en-US" b="1" dirty="0">
                <a:solidFill>
                  <a:srgbClr val="FF0000"/>
                </a:solidFill>
              </a:endParaRPr>
            </a:p>
          </p:txBody>
        </p:sp>
        <p:cxnSp>
          <p:nvCxnSpPr>
            <p:cNvPr id="15" name="Straight Arrow Connector 14"/>
            <p:cNvCxnSpPr/>
            <p:nvPr/>
          </p:nvCxnSpPr>
          <p:spPr>
            <a:xfrm flipV="1">
              <a:off x="8215653" y="3283071"/>
              <a:ext cx="0" cy="3683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345600" y="4886118"/>
            <a:ext cx="2711771" cy="713143"/>
          </a:xfrm>
          <a:prstGeom prst="rect">
            <a:avLst/>
          </a:prstGeom>
        </p:spPr>
      </p:pic>
      <p:sp>
        <p:nvSpPr>
          <p:cNvPr id="13" name="Date Placeholder 3">
            <a:extLst>
              <a:ext uri="{FF2B5EF4-FFF2-40B4-BE49-F238E27FC236}">
                <a16:creationId xmlns:a16="http://schemas.microsoft.com/office/drawing/2014/main" id="{03D51855-E700-3243-9E25-EC411042FE3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7" name="Footer Placeholder 4">
            <a:extLst>
              <a:ext uri="{FF2B5EF4-FFF2-40B4-BE49-F238E27FC236}">
                <a16:creationId xmlns:a16="http://schemas.microsoft.com/office/drawing/2014/main" id="{FC745D32-6DA7-8142-B1E4-A1DA33815B3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2076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solidFill>
                  <a:schemeClr val="accent1"/>
                </a:solidFill>
              </a:rPr>
              <a:t>In math: </a:t>
            </a:r>
            <a:r>
              <a:rPr lang="en-US" dirty="0"/>
              <a:t>A </a:t>
            </a:r>
            <a:r>
              <a:rPr lang="en-US" dirty="0">
                <a:solidFill>
                  <a:srgbClr val="FF0000"/>
                </a:solidFill>
              </a:rPr>
              <a:t>density function </a:t>
            </a:r>
            <a:r>
              <a:rPr lang="en-US" dirty="0"/>
              <a:t>for a quantity is a </a:t>
            </a:r>
            <a:r>
              <a:rPr lang="en-US" dirty="0">
                <a:solidFill>
                  <a:srgbClr val="FF0000"/>
                </a:solidFill>
              </a:rPr>
              <a:t>non-negative</a:t>
            </a:r>
            <a:r>
              <a:rPr lang="en-US" dirty="0"/>
              <a:t> function that is integrated to give that quantity.</a:t>
            </a:r>
          </a:p>
          <a:p>
            <a:pPr marL="0" indent="0">
              <a:lnSpc>
                <a:spcPct val="100000"/>
              </a:lnSpc>
              <a:buNone/>
            </a:pPr>
            <a:r>
              <a:rPr lang="en-US" sz="2800" dirty="0">
                <a:solidFill>
                  <a:schemeClr val="accent1"/>
                </a:solidFill>
              </a:rPr>
              <a:t>Let’s look at the properties of a PDF:</a:t>
            </a:r>
          </a:p>
          <a:p>
            <a:pPr marL="457200" indent="-457200">
              <a:lnSpc>
                <a:spcPct val="100000"/>
              </a:lnSpc>
              <a:buFont typeface="+mj-lt"/>
              <a:buAutoNum type="arabicParenR"/>
            </a:pPr>
            <a:r>
              <a:rPr lang="en-US" dirty="0"/>
              <a:t>Since               is monotone non-decreasing, its derivative must satisfy</a:t>
            </a:r>
          </a:p>
          <a:p>
            <a:pPr marL="457200" indent="-457200">
              <a:lnSpc>
                <a:spcPct val="100000"/>
              </a:lnSpc>
              <a:buFont typeface="+mj-lt"/>
              <a:buAutoNum type="arabicParenR"/>
            </a:pPr>
            <a:endParaRPr lang="en-US" dirty="0"/>
          </a:p>
          <a:p>
            <a:pPr marL="0" indent="0">
              <a:lnSpc>
                <a:spcPct val="100000"/>
              </a:lnSpc>
              <a:buNone/>
            </a:pPr>
            <a:endParaRPr lang="en-US" dirty="0"/>
          </a:p>
          <a:p>
            <a:pPr marL="457200" indent="-457200">
              <a:lnSpc>
                <a:spcPct val="100000"/>
              </a:lnSpc>
              <a:buFont typeface="+mj-lt"/>
              <a:buAutoNum type="arabicParenR" startAt="2"/>
            </a:pP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23</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07047" y="3176205"/>
            <a:ext cx="853409" cy="290895"/>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02804" y="3761324"/>
            <a:ext cx="3576686" cy="303543"/>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60447" y="4450591"/>
            <a:ext cx="6691353" cy="653714"/>
          </a:xfrm>
          <a:prstGeom prst="rect">
            <a:avLst/>
          </a:prstGeom>
        </p:spPr>
      </p:pic>
      <p:sp>
        <p:nvSpPr>
          <p:cNvPr id="11" name="Date Placeholder 3">
            <a:extLst>
              <a:ext uri="{FF2B5EF4-FFF2-40B4-BE49-F238E27FC236}">
                <a16:creationId xmlns:a16="http://schemas.microsoft.com/office/drawing/2014/main" id="{90CBE22F-1030-5649-8627-4FF20BBB70DE}"/>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D03AB712-986B-824C-AD9A-3F602451C54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68120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457200" indent="-457200">
              <a:lnSpc>
                <a:spcPct val="100000"/>
              </a:lnSpc>
              <a:buFont typeface="+mj-lt"/>
              <a:buAutoNum type="arabicParenR" startAt="3"/>
            </a:pPr>
            <a:r>
              <a:rPr lang="en-US" dirty="0"/>
              <a:t>In general:</a:t>
            </a:r>
          </a:p>
          <a:p>
            <a:pPr marL="457200" indent="-457200">
              <a:lnSpc>
                <a:spcPct val="100000"/>
              </a:lnSpc>
              <a:buFont typeface="+mj-lt"/>
              <a:buAutoNum type="arabicParenR" startAt="3"/>
            </a:pPr>
            <a:endParaRPr lang="en-US" dirty="0"/>
          </a:p>
          <a:p>
            <a:pPr marL="457200" indent="-457200">
              <a:lnSpc>
                <a:spcPct val="100000"/>
              </a:lnSpc>
              <a:buFont typeface="+mj-lt"/>
              <a:buAutoNum type="arabicParenR" startAt="3"/>
            </a:pPr>
            <a:endParaRPr lang="en-US" dirty="0"/>
          </a:p>
          <a:p>
            <a:pPr marL="457200" indent="-457200">
              <a:lnSpc>
                <a:spcPct val="100000"/>
              </a:lnSpc>
              <a:buFont typeface="+mj-lt"/>
              <a:buAutoNum type="arabicParenR" startAt="3"/>
            </a:pPr>
            <a:r>
              <a:rPr lang="en-US" dirty="0"/>
              <a:t>We can extend the property 3 to:</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24</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11434" y="2469871"/>
            <a:ext cx="6570666" cy="700648"/>
          </a:xfrm>
          <a:prstGeom prst="rect">
            <a:avLst/>
          </a:prstGeom>
        </p:spPr>
      </p:pic>
      <p:pic>
        <p:nvPicPr>
          <p:cNvPr id="14" name="Picture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11434" y="4130953"/>
            <a:ext cx="6295771" cy="691200"/>
          </a:xfrm>
          <a:prstGeom prst="rect">
            <a:avLst/>
          </a:prstGeom>
        </p:spPr>
      </p:pic>
      <p:sp>
        <p:nvSpPr>
          <p:cNvPr id="9" name="Date Placeholder 3">
            <a:extLst>
              <a:ext uri="{FF2B5EF4-FFF2-40B4-BE49-F238E27FC236}">
                <a16:creationId xmlns:a16="http://schemas.microsoft.com/office/drawing/2014/main" id="{9751A6D0-4656-4B44-93D5-997A10E35FA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B8E2CB9D-2A6C-2C41-AD23-F411B0A037B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6286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a:lnSpc>
                <a:spcPct val="100000"/>
              </a:lnSpc>
            </a:pPr>
            <a:r>
              <a:rPr lang="en-US" dirty="0"/>
              <a:t>So, for a </a:t>
            </a:r>
            <a:r>
              <a:rPr lang="en-US" dirty="0">
                <a:solidFill>
                  <a:srgbClr val="FF0000"/>
                </a:solidFill>
              </a:rPr>
              <a:t>discrete</a:t>
            </a:r>
            <a:r>
              <a:rPr lang="en-US" dirty="0"/>
              <a:t> random variable having range                                             to find         .                    , we </a:t>
            </a:r>
            <a:r>
              <a:rPr lang="en-US" dirty="0">
                <a:solidFill>
                  <a:srgbClr val="FF0000"/>
                </a:solidFill>
              </a:rPr>
              <a:t>sum</a:t>
            </a:r>
            <a:r>
              <a:rPr lang="en-US" dirty="0"/>
              <a:t> the PMF over the points</a:t>
            </a:r>
          </a:p>
          <a:p>
            <a:pPr>
              <a:lnSpc>
                <a:spcPct val="100000"/>
              </a:lnSpc>
            </a:pPr>
            <a:endParaRPr lang="en-US" dirty="0"/>
          </a:p>
          <a:p>
            <a:pPr>
              <a:lnSpc>
                <a:spcPct val="100000"/>
              </a:lnSpc>
            </a:pPr>
            <a:r>
              <a:rPr lang="en-US" dirty="0"/>
              <a:t>For a </a:t>
            </a:r>
            <a:r>
              <a:rPr lang="en-US" dirty="0">
                <a:solidFill>
                  <a:srgbClr val="FF0000"/>
                </a:solidFill>
              </a:rPr>
              <a:t>continuous</a:t>
            </a:r>
            <a:r>
              <a:rPr lang="en-US" dirty="0"/>
              <a:t> random variable, to find                       , we </a:t>
            </a:r>
            <a:r>
              <a:rPr lang="en-US" dirty="0">
                <a:solidFill>
                  <a:srgbClr val="FF0000"/>
                </a:solidFill>
              </a:rPr>
              <a:t>integrate</a:t>
            </a:r>
            <a:r>
              <a:rPr lang="en-US" dirty="0"/>
              <a:t> the PDF over the set      . </a:t>
            </a:r>
          </a:p>
        </p:txBody>
      </p:sp>
      <p:sp>
        <p:nvSpPr>
          <p:cNvPr id="6" name="Slide Number Placeholder 5"/>
          <p:cNvSpPr>
            <a:spLocks noGrp="1"/>
          </p:cNvSpPr>
          <p:nvPr>
            <p:ph type="sldNum" sz="quarter" idx="12"/>
          </p:nvPr>
        </p:nvSpPr>
        <p:spPr/>
        <p:txBody>
          <a:bodyPr/>
          <a:lstStyle/>
          <a:p>
            <a:fld id="{953FA840-7BA5-48A8-BEB4-818C152EB02B}" type="slidenum">
              <a:rPr lang="en-GB" smtClean="0"/>
              <a:t>25</a:t>
            </a:fld>
            <a:endParaRPr lang="en-GB"/>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38066" y="1713869"/>
            <a:ext cx="2945068" cy="278248"/>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25962" y="2081017"/>
            <a:ext cx="1371124" cy="278248"/>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904463" y="2064265"/>
            <a:ext cx="1115429" cy="263314"/>
          </a:xfrm>
          <a:prstGeom prst="rect">
            <a:avLst/>
          </a:prstGeom>
        </p:spPr>
      </p:pic>
      <p:pic>
        <p:nvPicPr>
          <p:cNvPr id="12" name="Picture 1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0968" y="3070082"/>
            <a:ext cx="1371124" cy="278248"/>
          </a:xfrm>
          <a:prstGeom prst="rect">
            <a:avLst/>
          </a:prstGeom>
        </p:spPr>
      </p:pic>
      <p:pic>
        <p:nvPicPr>
          <p:cNvPr id="10" name="Picture 9"/>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738862" y="3436761"/>
            <a:ext cx="241371" cy="215772"/>
          </a:xfrm>
          <a:prstGeom prst="rect">
            <a:avLst/>
          </a:prstGeom>
        </p:spPr>
      </p:pic>
      <p:sp>
        <p:nvSpPr>
          <p:cNvPr id="13" name="Date Placeholder 3">
            <a:extLst>
              <a:ext uri="{FF2B5EF4-FFF2-40B4-BE49-F238E27FC236}">
                <a16:creationId xmlns:a16="http://schemas.microsoft.com/office/drawing/2014/main" id="{A488E6BE-ABF1-EE47-BD0A-31796E3358B5}"/>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90BB06BE-656F-784B-990F-51ED0B89059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764227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dirty="0"/>
              <a:t>. Let       be a continuous random variable with the following PDF</a:t>
            </a:r>
          </a:p>
          <a:p>
            <a:pPr marL="0" indent="0">
              <a:lnSpc>
                <a:spcPct val="100000"/>
              </a:lnSpc>
              <a:buNone/>
            </a:pPr>
            <a:endParaRPr lang="en-US" dirty="0"/>
          </a:p>
          <a:p>
            <a:pPr marL="0" indent="0">
              <a:lnSpc>
                <a:spcPct val="100000"/>
              </a:lnSpc>
              <a:buNone/>
            </a:pPr>
            <a:endParaRPr lang="en-US" dirty="0"/>
          </a:p>
          <a:p>
            <a:pPr marL="457200" indent="-457200">
              <a:lnSpc>
                <a:spcPct val="100000"/>
              </a:lnSpc>
              <a:buFont typeface="+mj-lt"/>
              <a:buAutoNum type="alphaLcParenR"/>
            </a:pPr>
            <a:r>
              <a:rPr lang="en-US" dirty="0"/>
              <a:t>Find      .</a:t>
            </a:r>
          </a:p>
          <a:p>
            <a:pPr marL="457200" indent="-457200">
              <a:lnSpc>
                <a:spcPct val="100000"/>
              </a:lnSpc>
              <a:buFont typeface="+mj-lt"/>
              <a:buAutoNum type="alphaLcParenR"/>
            </a:pPr>
            <a:r>
              <a:rPr lang="en-US" dirty="0"/>
              <a:t>Find               .</a:t>
            </a:r>
          </a:p>
          <a:p>
            <a:pPr marL="457200" indent="-457200">
              <a:lnSpc>
                <a:spcPct val="100000"/>
              </a:lnSpc>
              <a:buFont typeface="+mj-lt"/>
              <a:buAutoNum type="alphaLcParenR"/>
            </a:pPr>
            <a:r>
              <a:rPr lang="en-US" dirty="0"/>
              <a:t>Find                                 .</a:t>
            </a:r>
          </a:p>
        </p:txBody>
      </p:sp>
      <p:sp>
        <p:nvSpPr>
          <p:cNvPr id="6" name="Slide Number Placeholder 5"/>
          <p:cNvSpPr>
            <a:spLocks noGrp="1"/>
          </p:cNvSpPr>
          <p:nvPr>
            <p:ph type="sldNum" sz="quarter" idx="12"/>
          </p:nvPr>
        </p:nvSpPr>
        <p:spPr/>
        <p:txBody>
          <a:bodyPr/>
          <a:lstStyle/>
          <a:p>
            <a:fld id="{953FA840-7BA5-48A8-BEB4-818C152EB02B}" type="slidenum">
              <a:rPr lang="en-GB" smtClean="0"/>
              <a:t>26</a:t>
            </a:fld>
            <a:endParaRPr lang="en-GB"/>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794000" y="1773618"/>
            <a:ext cx="279771" cy="208457"/>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959471" y="2256823"/>
            <a:ext cx="3335619" cy="834743"/>
          </a:xfrm>
          <a:prstGeom prst="rect">
            <a:avLst/>
          </a:prstGeom>
        </p:spPr>
      </p:pic>
      <p:pic>
        <p:nvPicPr>
          <p:cNvPr id="14" name="Picture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06600" y="3247765"/>
            <a:ext cx="241371" cy="215772"/>
          </a:xfrm>
          <a:prstGeom prst="rect">
            <a:avLst/>
          </a:prstGeom>
        </p:spPr>
      </p:pic>
      <p:pic>
        <p:nvPicPr>
          <p:cNvPr id="15" name="Picture 14"/>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06600" y="3718376"/>
            <a:ext cx="890514" cy="303543"/>
          </a:xfrm>
          <a:prstGeom prst="rect">
            <a:avLst/>
          </a:prstGeom>
        </p:spPr>
      </p:pic>
      <p:pic>
        <p:nvPicPr>
          <p:cNvPr id="16" name="Picture 1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008400" y="4229722"/>
            <a:ext cx="2086400" cy="303543"/>
          </a:xfrm>
          <a:prstGeom prst="rect">
            <a:avLst/>
          </a:prstGeom>
        </p:spPr>
      </p:pic>
      <p:sp>
        <p:nvSpPr>
          <p:cNvPr id="12" name="Date Placeholder 3">
            <a:extLst>
              <a:ext uri="{FF2B5EF4-FFF2-40B4-BE49-F238E27FC236}">
                <a16:creationId xmlns:a16="http://schemas.microsoft.com/office/drawing/2014/main" id="{21D18DD2-FA85-B440-BE4A-0F78E22BB1C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7" name="Footer Placeholder 4">
            <a:extLst>
              <a:ext uri="{FF2B5EF4-FFF2-40B4-BE49-F238E27FC236}">
                <a16:creationId xmlns:a16="http://schemas.microsoft.com/office/drawing/2014/main" id="{FAC91409-B107-6A40-A20A-473152B3C12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4740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Probability Density Function (PDF)</a:t>
            </a:r>
          </a:p>
        </p:txBody>
      </p:sp>
      <p:sp>
        <p:nvSpPr>
          <p:cNvPr id="3" name="Content Placeholder 2"/>
          <p:cNvSpPr>
            <a:spLocks noGrp="1"/>
          </p:cNvSpPr>
          <p:nvPr>
            <p:ph idx="1"/>
          </p:nvPr>
        </p:nvSpPr>
        <p:spPr/>
        <p:txBody>
          <a:bodyPr>
            <a:normAutofit/>
          </a:bodyPr>
          <a:lstStyle/>
          <a:p>
            <a:pPr marL="0" indent="0">
              <a:lnSpc>
                <a:spcPct val="150000"/>
              </a:lnSpc>
              <a:buNone/>
            </a:pPr>
            <a:r>
              <a:rPr lang="en-US" sz="2800" dirty="0">
                <a:solidFill>
                  <a:schemeClr val="accent1"/>
                </a:solidFill>
              </a:rPr>
              <a:t>Important note:             </a:t>
            </a:r>
            <a:r>
              <a:rPr lang="en-US" dirty="0"/>
              <a:t>is not equal to                       . In fact, for a  continuous random variable       we have                                  for every point     . Also, it is possible in general to have                         for some values of     . </a:t>
            </a:r>
          </a:p>
        </p:txBody>
      </p:sp>
      <p:sp>
        <p:nvSpPr>
          <p:cNvPr id="6" name="Slide Number Placeholder 5"/>
          <p:cNvSpPr>
            <a:spLocks noGrp="1"/>
          </p:cNvSpPr>
          <p:nvPr>
            <p:ph type="sldNum" sz="quarter" idx="12"/>
          </p:nvPr>
        </p:nvSpPr>
        <p:spPr/>
        <p:txBody>
          <a:bodyPr/>
          <a:lstStyle/>
          <a:p>
            <a:fld id="{953FA840-7BA5-48A8-BEB4-818C152EB02B}" type="slidenum">
              <a:rPr lang="en-GB" smtClean="0"/>
              <a:t>27</a:t>
            </a:fld>
            <a:endParaRPr lang="en-GB"/>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428847" y="1891093"/>
            <a:ext cx="813105" cy="290895"/>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248400" y="1916492"/>
            <a:ext cx="1410667" cy="29089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085914" y="2487282"/>
            <a:ext cx="279771" cy="208457"/>
          </a:xfrm>
          <a:prstGeom prst="rect">
            <a:avLst/>
          </a:prstGeom>
        </p:spPr>
      </p:pic>
      <p:pic>
        <p:nvPicPr>
          <p:cNvPr id="11" name="Picture 1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662617" y="2474582"/>
            <a:ext cx="2041524" cy="290895"/>
          </a:xfrm>
          <a:prstGeom prst="rect">
            <a:avLst/>
          </a:prstGeom>
        </p:spPr>
      </p:pic>
      <p:pic>
        <p:nvPicPr>
          <p:cNvPr id="18" name="Picture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32120" y="2550543"/>
            <a:ext cx="173714" cy="138972"/>
          </a:xfrm>
          <a:prstGeom prst="rect">
            <a:avLst/>
          </a:prstGeom>
        </p:spPr>
      </p:pic>
      <p:pic>
        <p:nvPicPr>
          <p:cNvPr id="20" name="Picture 1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421252" y="3019972"/>
            <a:ext cx="1433448" cy="290895"/>
          </a:xfrm>
          <a:prstGeom prst="rect">
            <a:avLst/>
          </a:prstGeom>
        </p:spPr>
      </p:pic>
      <p:pic>
        <p:nvPicPr>
          <p:cNvPr id="21" name="Picture 20"/>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8422142" y="3102647"/>
            <a:ext cx="173714" cy="138972"/>
          </a:xfrm>
          <a:prstGeom prst="rect">
            <a:avLst/>
          </a:prstGeom>
        </p:spPr>
      </p:pic>
      <p:sp>
        <p:nvSpPr>
          <p:cNvPr id="14" name="Date Placeholder 3">
            <a:extLst>
              <a:ext uri="{FF2B5EF4-FFF2-40B4-BE49-F238E27FC236}">
                <a16:creationId xmlns:a16="http://schemas.microsoft.com/office/drawing/2014/main" id="{E5A647ED-6A84-5343-8227-4B3CF5EC7B2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0D43EA7B-934A-DD42-A6F2-353CA622404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883166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Expected Value and Variance</a:t>
            </a:r>
          </a:p>
        </p:txBody>
      </p:sp>
      <p:sp>
        <p:nvSpPr>
          <p:cNvPr id="3" name="Content Placeholder 2"/>
          <p:cNvSpPr>
            <a:spLocks noGrp="1"/>
          </p:cNvSpPr>
          <p:nvPr>
            <p:ph idx="1"/>
          </p:nvPr>
        </p:nvSpPr>
        <p:spPr/>
        <p:txBody>
          <a:bodyPr>
            <a:normAutofit/>
          </a:bodyPr>
          <a:lstStyle/>
          <a:p>
            <a:pPr marL="0" indent="0">
              <a:lnSpc>
                <a:spcPct val="150000"/>
              </a:lnSpc>
              <a:buNone/>
            </a:pPr>
            <a:endParaRPr lang="en-US" sz="2800" dirty="0">
              <a:solidFill>
                <a:schemeClr val="accent1"/>
              </a:solidFill>
            </a:endParaRPr>
          </a:p>
          <a:p>
            <a:pPr marL="0" indent="0">
              <a:lnSpc>
                <a:spcPct val="150000"/>
              </a:lnSpc>
              <a:buNone/>
            </a:pPr>
            <a:endParaRPr lang="en-US" sz="2800" dirty="0">
              <a:solidFill>
                <a:schemeClr val="accent1"/>
              </a:solidFill>
            </a:endParaRPr>
          </a:p>
          <a:p>
            <a:pPr marL="0" indent="0">
              <a:lnSpc>
                <a:spcPct val="150000"/>
              </a:lnSpc>
              <a:buNone/>
            </a:pPr>
            <a:r>
              <a:rPr lang="en-US" sz="2800" dirty="0">
                <a:solidFill>
                  <a:schemeClr val="accent1"/>
                </a:solidFill>
              </a:rPr>
              <a:t>So, we get:</a:t>
            </a:r>
          </a:p>
        </p:txBody>
      </p:sp>
      <p:sp>
        <p:nvSpPr>
          <p:cNvPr id="6" name="Slide Number Placeholder 5"/>
          <p:cNvSpPr>
            <a:spLocks noGrp="1"/>
          </p:cNvSpPr>
          <p:nvPr>
            <p:ph type="sldNum" sz="quarter" idx="12"/>
          </p:nvPr>
        </p:nvSpPr>
        <p:spPr/>
        <p:txBody>
          <a:bodyPr/>
          <a:lstStyle/>
          <a:p>
            <a:fld id="{953FA840-7BA5-48A8-BEB4-818C152EB02B}" type="slidenum">
              <a:rPr lang="en-GB" smtClean="0"/>
              <a:t>28</a:t>
            </a:fld>
            <a:endParaRPr lang="en-GB"/>
          </a:p>
        </p:txBody>
      </p:sp>
      <p:pic>
        <p:nvPicPr>
          <p:cNvPr id="14" name="Picture 1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74537" y="2026817"/>
            <a:ext cx="6374395" cy="842971"/>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83100" y="4198941"/>
            <a:ext cx="3313371" cy="713143"/>
          </a:xfrm>
          <a:prstGeom prst="rect">
            <a:avLst/>
          </a:prstGeom>
        </p:spPr>
      </p:pic>
      <p:sp>
        <p:nvSpPr>
          <p:cNvPr id="9" name="Date Placeholder 3">
            <a:extLst>
              <a:ext uri="{FF2B5EF4-FFF2-40B4-BE49-F238E27FC236}">
                <a16:creationId xmlns:a16="http://schemas.microsoft.com/office/drawing/2014/main" id="{41CA4B5E-E680-4D4C-A993-AD4DA5F5740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C5E23ED0-5C2C-F240-B51D-5302845463F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787655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Expected Value and Variance</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Law of the unconscious statistician (LOTUS) for continuous random variables:</a:t>
            </a:r>
            <a:endParaRPr lang="en-US" sz="2800" dirty="0">
              <a:solidFill>
                <a:schemeClr val="accent1"/>
              </a:solidFill>
            </a:endParaRPr>
          </a:p>
        </p:txBody>
      </p:sp>
      <p:sp>
        <p:nvSpPr>
          <p:cNvPr id="6" name="Slide Number Placeholder 5"/>
          <p:cNvSpPr>
            <a:spLocks noGrp="1"/>
          </p:cNvSpPr>
          <p:nvPr>
            <p:ph type="sldNum" sz="quarter" idx="12"/>
          </p:nvPr>
        </p:nvSpPr>
        <p:spPr/>
        <p:txBody>
          <a:bodyPr/>
          <a:lstStyle/>
          <a:p>
            <a:fld id="{953FA840-7BA5-48A8-BEB4-818C152EB02B}" type="slidenum">
              <a:rPr lang="en-GB" smtClean="0"/>
              <a:t>29</a:t>
            </a:fld>
            <a:endParaRPr lang="en-GB"/>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94399" y="2715857"/>
            <a:ext cx="4403200" cy="713143"/>
          </a:xfrm>
          <a:prstGeom prst="rect">
            <a:avLst/>
          </a:prstGeom>
        </p:spPr>
      </p:pic>
      <p:sp>
        <p:nvSpPr>
          <p:cNvPr id="8" name="Date Placeholder 3">
            <a:extLst>
              <a:ext uri="{FF2B5EF4-FFF2-40B4-BE49-F238E27FC236}">
                <a16:creationId xmlns:a16="http://schemas.microsoft.com/office/drawing/2014/main" id="{392A5F40-CA4B-5940-B75D-EB8A217CB52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2B42F2D7-8A15-7E4F-A9C2-1DD262E45E8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91359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Rationale</a:t>
            </a:r>
          </a:p>
        </p:txBody>
      </p:sp>
      <p:sp>
        <p:nvSpPr>
          <p:cNvPr id="3" name="Content Placeholder 2"/>
          <p:cNvSpPr>
            <a:spLocks noGrp="1"/>
          </p:cNvSpPr>
          <p:nvPr>
            <p:ph idx="1"/>
          </p:nvPr>
        </p:nvSpPr>
        <p:spPr/>
        <p:txBody>
          <a:bodyPr/>
          <a:lstStyle/>
          <a:p>
            <a:r>
              <a:rPr lang="en-US" dirty="0"/>
              <a:t>Consider that a continuous random variable </a:t>
            </a:r>
            <a:r>
              <a:rPr lang="en-US" i="1" dirty="0"/>
              <a:t>X</a:t>
            </a:r>
            <a:r>
              <a:rPr lang="en-US" dirty="0"/>
              <a:t> has a range in the form of an interval or a union of non-overlapping interview on the real line. This leads to the need for new tools to help you focus on continuous random variables.</a:t>
            </a:r>
          </a:p>
          <a:p>
            <a:r>
              <a:rPr lang="en-US" dirty="0"/>
              <a:t>The theory of continuous random variables is analogous to the theory of discrete random variables. So, you may take any formula about discrete random variables and replace </a:t>
            </a:r>
            <a:r>
              <a:rPr lang="en-US" i="1" dirty="0"/>
              <a:t>sums</a:t>
            </a:r>
            <a:r>
              <a:rPr lang="en-US" dirty="0"/>
              <a:t> with </a:t>
            </a:r>
            <a:r>
              <a:rPr lang="en-US" i="1" dirty="0"/>
              <a:t>integrals </a:t>
            </a:r>
            <a:r>
              <a:rPr lang="en-US" dirty="0"/>
              <a:t>to come up with the corresponding formula for continuous random variables.</a:t>
            </a:r>
          </a:p>
          <a:p>
            <a:r>
              <a:rPr lang="en-US" dirty="0"/>
              <a:t>Chapter 4 focuses on these relationships.</a:t>
            </a:r>
          </a:p>
        </p:txBody>
      </p:sp>
      <p:sp>
        <p:nvSpPr>
          <p:cNvPr id="6" name="Slide Number Placeholder 5">
            <a:extLst>
              <a:ext uri="{FF2B5EF4-FFF2-40B4-BE49-F238E27FC236}">
                <a16:creationId xmlns:a16="http://schemas.microsoft.com/office/drawing/2014/main" id="{BFFF8275-B17B-4977-90CA-8BA28802DD90}"/>
              </a:ext>
            </a:extLst>
          </p:cNvPr>
          <p:cNvSpPr>
            <a:spLocks noGrp="1"/>
          </p:cNvSpPr>
          <p:nvPr>
            <p:ph type="sldNum" sz="quarter" idx="12"/>
          </p:nvPr>
        </p:nvSpPr>
        <p:spPr/>
        <p:txBody>
          <a:bodyPr/>
          <a:lstStyle/>
          <a:p>
            <a:fld id="{953FA840-7BA5-48A8-BEB4-818C152EB02B}" type="slidenum">
              <a:rPr lang="en-GB" smtClean="0"/>
              <a:t>3</a:t>
            </a:fld>
            <a:endParaRPr lang="en-GB"/>
          </a:p>
        </p:txBody>
      </p:sp>
      <p:sp>
        <p:nvSpPr>
          <p:cNvPr id="8" name="Date Placeholder 3">
            <a:extLst>
              <a:ext uri="{FF2B5EF4-FFF2-40B4-BE49-F238E27FC236}">
                <a16:creationId xmlns:a16="http://schemas.microsoft.com/office/drawing/2014/main" id="{4A9D8C05-BED3-324A-BE4A-B18D19D3D525}"/>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ECCCD2DE-77D1-F840-9CF1-B471F3927AB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70448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Expected Value and Variance</a:t>
            </a:r>
          </a:p>
        </p:txBody>
      </p:sp>
      <p:sp>
        <p:nvSpPr>
          <p:cNvPr id="3" name="Content Placeholder 2"/>
          <p:cNvSpPr>
            <a:spLocks noGrp="1"/>
          </p:cNvSpPr>
          <p:nvPr>
            <p:ph idx="1"/>
          </p:nvPr>
        </p:nvSpPr>
        <p:spPr/>
        <p:txBody>
          <a:bodyPr>
            <a:normAutofit/>
          </a:bodyPr>
          <a:lstStyle/>
          <a:p>
            <a:pPr marL="0" indent="0">
              <a:lnSpc>
                <a:spcPct val="100000"/>
              </a:lnSpc>
              <a:buNone/>
            </a:pPr>
            <a:r>
              <a:rPr lang="en-US" dirty="0"/>
              <a:t>Remember that the variance of any random variable is defined as</a:t>
            </a:r>
          </a:p>
          <a:p>
            <a:pPr marL="0" indent="0">
              <a:lnSpc>
                <a:spcPct val="100000"/>
              </a:lnSpc>
              <a:buNone/>
            </a:pPr>
            <a:endParaRPr lang="en-US" sz="2800" dirty="0"/>
          </a:p>
          <a:p>
            <a:pPr marL="0" indent="0">
              <a:lnSpc>
                <a:spcPct val="200000"/>
              </a:lnSpc>
              <a:buNone/>
            </a:pPr>
            <a:r>
              <a:rPr lang="en-US" dirty="0">
                <a:solidFill>
                  <a:schemeClr val="accent1"/>
                </a:solidFill>
              </a:rPr>
              <a:t>So for a continuous random variable, we can write</a:t>
            </a:r>
            <a:endParaRPr lang="en-US" sz="2800" dirty="0">
              <a:solidFill>
                <a:schemeClr val="accent1"/>
              </a:solidFill>
            </a:endParaRPr>
          </a:p>
        </p:txBody>
      </p:sp>
      <p:sp>
        <p:nvSpPr>
          <p:cNvPr id="6" name="Slide Number Placeholder 5"/>
          <p:cNvSpPr>
            <a:spLocks noGrp="1"/>
          </p:cNvSpPr>
          <p:nvPr>
            <p:ph type="sldNum" sz="quarter" idx="12"/>
          </p:nvPr>
        </p:nvSpPr>
        <p:spPr/>
        <p:txBody>
          <a:bodyPr/>
          <a:lstStyle/>
          <a:p>
            <a:fld id="{953FA840-7BA5-48A8-BEB4-818C152EB02B}" type="slidenum">
              <a:rPr lang="en-GB" smtClean="0"/>
              <a:t>30</a:t>
            </a:fld>
            <a:endParaRPr lang="en-GB"/>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20467" y="2297287"/>
            <a:ext cx="5890133" cy="343619"/>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12465" y="3740483"/>
            <a:ext cx="7342476" cy="1515809"/>
          </a:xfrm>
          <a:prstGeom prst="rect">
            <a:avLst/>
          </a:prstGeom>
        </p:spPr>
      </p:pic>
      <p:sp>
        <p:nvSpPr>
          <p:cNvPr id="9" name="Date Placeholder 3">
            <a:extLst>
              <a:ext uri="{FF2B5EF4-FFF2-40B4-BE49-F238E27FC236}">
                <a16:creationId xmlns:a16="http://schemas.microsoft.com/office/drawing/2014/main" id="{DCF658F9-E942-5447-8CC5-CEFE33FFD56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F71C891F-8D9A-F24C-9A62-FFCF4190BD3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675841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Expected Value and Variance</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dirty="0"/>
              <a:t>. In a medical ultrasound system, the energy in a pulse scattered by diffuse reflectors is a random variable      having a pdf of the form:</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457200" indent="-457200">
              <a:lnSpc>
                <a:spcPct val="150000"/>
              </a:lnSpc>
              <a:buFont typeface="+mj-lt"/>
              <a:buAutoNum type="alphaLcParenR"/>
            </a:pPr>
            <a:r>
              <a:rPr lang="en-US" dirty="0"/>
              <a:t>Find the value of </a:t>
            </a:r>
          </a:p>
          <a:p>
            <a:pPr marL="457200" indent="-457200">
              <a:lnSpc>
                <a:spcPct val="150000"/>
              </a:lnSpc>
              <a:buFont typeface="+mj-lt"/>
              <a:buAutoNum type="alphaLcParenR"/>
            </a:pPr>
            <a:r>
              <a:rPr lang="en-US"/>
              <a:t>Find </a:t>
            </a: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31</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740214" y="2150842"/>
            <a:ext cx="279771" cy="208457"/>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480171" y="2700431"/>
            <a:ext cx="3717791" cy="834743"/>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597371" y="4237473"/>
            <a:ext cx="323657" cy="215772"/>
          </a:xfrm>
          <a:prstGeom prst="rect">
            <a:avLst/>
          </a:prstGeom>
        </p:spPr>
      </p:pic>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070101" y="4910574"/>
            <a:ext cx="828343" cy="303543"/>
          </a:xfrm>
          <a:prstGeom prst="rect">
            <a:avLst/>
          </a:prstGeom>
        </p:spPr>
      </p:pic>
      <p:sp>
        <p:nvSpPr>
          <p:cNvPr id="13" name="Date Placeholder 3">
            <a:extLst>
              <a:ext uri="{FF2B5EF4-FFF2-40B4-BE49-F238E27FC236}">
                <a16:creationId xmlns:a16="http://schemas.microsoft.com/office/drawing/2014/main" id="{139C5CA8-543E-4943-80A2-96C343763C9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53D55058-8A4D-6744-A3F8-B3311849FF3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95070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Value and Variance</a:t>
            </a:r>
          </a:p>
        </p:txBody>
      </p:sp>
      <p:sp>
        <p:nvSpPr>
          <p:cNvPr id="3" name="Content Placeholder 2"/>
          <p:cNvSpPr>
            <a:spLocks noGrp="1"/>
          </p:cNvSpPr>
          <p:nvPr>
            <p:ph idx="1"/>
          </p:nvPr>
        </p:nvSpPr>
        <p:spPr/>
        <p:txBody>
          <a:bodyPr/>
          <a:lstStyle/>
          <a:p>
            <a:pPr marL="457200" indent="-457200">
              <a:lnSpc>
                <a:spcPct val="150000"/>
              </a:lnSpc>
              <a:buFont typeface="+mj-lt"/>
              <a:buAutoNum type="alphaLcParenR" startAt="3"/>
            </a:pPr>
            <a:r>
              <a:rPr lang="en-US" dirty="0"/>
              <a:t>Find </a:t>
            </a:r>
          </a:p>
          <a:p>
            <a:pPr marL="457200" indent="-457200">
              <a:lnSpc>
                <a:spcPct val="150000"/>
              </a:lnSpc>
              <a:buFont typeface="+mj-lt"/>
              <a:buAutoNum type="alphaLcParenR" startAt="3"/>
            </a:pPr>
            <a:r>
              <a:rPr lang="en-US" dirty="0"/>
              <a:t>Find </a:t>
            </a:r>
          </a:p>
          <a:p>
            <a:pPr marL="457200" indent="-457200">
              <a:lnSpc>
                <a:spcPct val="150000"/>
              </a:lnSpc>
              <a:buFont typeface="+mj-lt"/>
              <a:buAutoNum type="alphaLcParenR" startAt="3"/>
            </a:pPr>
            <a:r>
              <a:rPr lang="en-US" dirty="0"/>
              <a:t>Let                             , find </a:t>
            </a:r>
          </a:p>
        </p:txBody>
      </p:sp>
      <p:sp>
        <p:nvSpPr>
          <p:cNvPr id="6" name="Slide Number Placeholder 5"/>
          <p:cNvSpPr>
            <a:spLocks noGrp="1"/>
          </p:cNvSpPr>
          <p:nvPr>
            <p:ph type="sldNum" sz="quarter" idx="12"/>
          </p:nvPr>
        </p:nvSpPr>
        <p:spPr/>
        <p:txBody>
          <a:bodyPr/>
          <a:lstStyle/>
          <a:p>
            <a:fld id="{953FA840-7BA5-48A8-BEB4-818C152EB02B}" type="slidenum">
              <a:rPr lang="en-GB" smtClean="0"/>
              <a:t>32</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56104" y="2501425"/>
            <a:ext cx="1680457" cy="303543"/>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056104" y="1837118"/>
            <a:ext cx="1195886" cy="303543"/>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26343" y="3118379"/>
            <a:ext cx="1737143" cy="290743"/>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14048" y="3181728"/>
            <a:ext cx="799086" cy="303543"/>
          </a:xfrm>
          <a:prstGeom prst="rect">
            <a:avLst/>
          </a:prstGeom>
        </p:spPr>
      </p:pic>
      <p:sp>
        <p:nvSpPr>
          <p:cNvPr id="11" name="Date Placeholder 3">
            <a:extLst>
              <a:ext uri="{FF2B5EF4-FFF2-40B4-BE49-F238E27FC236}">
                <a16:creationId xmlns:a16="http://schemas.microsoft.com/office/drawing/2014/main" id="{096908B0-246F-0549-9898-7742105B40C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E2E34372-5F24-AC43-B756-224934ED88A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034126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Functions of Continuous Random Variables</a:t>
            </a:r>
          </a:p>
        </p:txBody>
      </p:sp>
      <p:sp>
        <p:nvSpPr>
          <p:cNvPr id="3" name="Content Placeholder 2"/>
          <p:cNvSpPr>
            <a:spLocks noGrp="1"/>
          </p:cNvSpPr>
          <p:nvPr>
            <p:ph idx="1"/>
          </p:nvPr>
        </p:nvSpPr>
        <p:spPr/>
        <p:txBody>
          <a:bodyPr/>
          <a:lstStyle/>
          <a:p>
            <a:pPr marL="0" indent="0">
              <a:lnSpc>
                <a:spcPct val="150000"/>
              </a:lnSpc>
              <a:buNone/>
            </a:pPr>
            <a:r>
              <a:rPr lang="en-US" dirty="0"/>
              <a:t>Suppose that       is a continuous random variable having CDF               and PDF     .             . Let                      be some function, and let </a:t>
            </a:r>
          </a:p>
          <a:p>
            <a:pPr marL="0" indent="0">
              <a:lnSpc>
                <a:spcPct val="150000"/>
              </a:lnSpc>
              <a:buNone/>
            </a:pPr>
            <a:endParaRPr lang="en-US" dirty="0"/>
          </a:p>
          <a:p>
            <a:pPr marL="0" indent="0">
              <a:lnSpc>
                <a:spcPct val="100000"/>
              </a:lnSpc>
              <a:buNone/>
            </a:pPr>
            <a:r>
              <a:rPr lang="en-US" dirty="0"/>
              <a:t>Since       is a random variable, so is     . We already know that we can find         by</a:t>
            </a:r>
          </a:p>
          <a:p>
            <a:pPr marL="0" indent="0">
              <a:lnSpc>
                <a:spcPct val="150000"/>
              </a:lnSpc>
              <a:buNone/>
            </a:pPr>
            <a:endParaRPr lang="en-US" dirty="0"/>
          </a:p>
          <a:p>
            <a:pPr marL="0" indent="0">
              <a:lnSpc>
                <a:spcPct val="15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33</a:t>
            </a:fld>
            <a:endParaRPr lang="en-GB"/>
          </a:p>
        </p:txBody>
      </p:sp>
      <p:graphicFrame>
        <p:nvGraphicFramePr>
          <p:cNvPr id="11" name="Object 10"/>
          <p:cNvGraphicFramePr>
            <a:graphicFrameLocks noChangeAspect="1"/>
          </p:cNvGraphicFramePr>
          <p:nvPr>
            <p:extLst>
              <p:ext uri="{D42A27DB-BD31-4B8C-83A1-F6EECF244321}">
                <p14:modId xmlns:p14="http://schemas.microsoft.com/office/powerpoint/2010/main" val="811880520"/>
              </p:ext>
            </p:extLst>
          </p:nvPr>
        </p:nvGraphicFramePr>
        <p:xfrm>
          <a:off x="2492517" y="2353565"/>
          <a:ext cx="1308100" cy="368300"/>
        </p:xfrm>
        <a:graphic>
          <a:graphicData uri="http://schemas.openxmlformats.org/presentationml/2006/ole">
            <mc:AlternateContent xmlns:mc="http://schemas.openxmlformats.org/markup-compatibility/2006">
              <mc:Choice xmlns:v="urn:schemas-microsoft-com:vml" Requires="v">
                <p:oleObj spid="_x0000_s2113" name="Equation" r:id="rId12" imgW="1308100" imgH="368300" progId="Equation.DSMT4">
                  <p:embed/>
                </p:oleObj>
              </mc:Choice>
              <mc:Fallback>
                <p:oleObj name="Equation" r:id="rId12" imgW="1308100" imgH="368300" progId="Equation.DSMT4">
                  <p:embed/>
                  <p:pic>
                    <p:nvPicPr>
                      <p:cNvPr id="3" name="Object 2"/>
                      <p:cNvPicPr/>
                      <p:nvPr/>
                    </p:nvPicPr>
                    <p:blipFill>
                      <a:blip r:embed="rId13"/>
                      <a:stretch>
                        <a:fillRect/>
                      </a:stretch>
                    </p:blipFill>
                    <p:spPr>
                      <a:xfrm>
                        <a:off x="2492517" y="2353565"/>
                        <a:ext cx="1308100" cy="368300"/>
                      </a:xfrm>
                      <a:prstGeom prst="rect">
                        <a:avLst/>
                      </a:prstGeom>
                    </p:spPr>
                  </p:pic>
                </p:oleObj>
              </mc:Fallback>
            </mc:AlternateContent>
          </a:graphicData>
        </a:graphic>
      </p:graphicFrame>
      <p:pic>
        <p:nvPicPr>
          <p:cNvPr id="12" name="Picture 11"/>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63596" y="1847057"/>
            <a:ext cx="279771" cy="208457"/>
          </a:xfrm>
          <a:prstGeom prst="rect">
            <a:avLst/>
          </a:prstGeom>
        </p:spPr>
      </p:pic>
      <p:pic>
        <p:nvPicPr>
          <p:cNvPr id="13" name="Picture 1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8674352" y="1821191"/>
            <a:ext cx="853409" cy="290895"/>
          </a:xfrm>
          <a:prstGeom prst="rect">
            <a:avLst/>
          </a:prstGeom>
        </p:spPr>
      </p:pic>
      <p:pic>
        <p:nvPicPr>
          <p:cNvPr id="14" name="Picture 1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5261" y="2327537"/>
            <a:ext cx="848457" cy="303543"/>
          </a:xfrm>
          <a:prstGeom prst="rect">
            <a:avLst/>
          </a:prstGeom>
        </p:spPr>
      </p:pic>
      <p:pic>
        <p:nvPicPr>
          <p:cNvPr id="15" name="Picture 14"/>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268509" y="2385943"/>
            <a:ext cx="1567086" cy="303543"/>
          </a:xfrm>
          <a:prstGeom prst="rect">
            <a:avLst/>
          </a:prstGeom>
        </p:spPr>
      </p:pic>
      <p:pic>
        <p:nvPicPr>
          <p:cNvPr id="16" name="Picture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678790" y="3636467"/>
            <a:ext cx="279771" cy="208457"/>
          </a:xfrm>
          <a:prstGeom prst="rect">
            <a:avLst/>
          </a:prstGeom>
        </p:spPr>
      </p:pic>
      <p:pic>
        <p:nvPicPr>
          <p:cNvPr id="17" name="Picture 16"/>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425661" y="3636466"/>
            <a:ext cx="254172" cy="208457"/>
          </a:xfrm>
          <a:prstGeom prst="rect">
            <a:avLst/>
          </a:prstGeom>
        </p:spPr>
      </p:pic>
      <p:pic>
        <p:nvPicPr>
          <p:cNvPr id="18" name="Picture 1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10199393" y="3611067"/>
            <a:ext cx="687543" cy="303543"/>
          </a:xfrm>
          <a:prstGeom prst="rect">
            <a:avLst/>
          </a:prstGeom>
        </p:spPr>
      </p:pic>
      <p:pic>
        <p:nvPicPr>
          <p:cNvPr id="20" name="Picture 19"/>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960454" y="4567982"/>
            <a:ext cx="4036267" cy="653714"/>
          </a:xfrm>
          <a:prstGeom prst="rect">
            <a:avLst/>
          </a:prstGeom>
        </p:spPr>
      </p:pic>
      <p:sp>
        <p:nvSpPr>
          <p:cNvPr id="19" name="Date Placeholder 3">
            <a:extLst>
              <a:ext uri="{FF2B5EF4-FFF2-40B4-BE49-F238E27FC236}">
                <a16:creationId xmlns:a16="http://schemas.microsoft.com/office/drawing/2014/main" id="{CF48C97E-9769-0749-B960-74E5E278D1C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1" name="Footer Placeholder 4">
            <a:extLst>
              <a:ext uri="{FF2B5EF4-FFF2-40B4-BE49-F238E27FC236}">
                <a16:creationId xmlns:a16="http://schemas.microsoft.com/office/drawing/2014/main" id="{D1023D93-54CB-9D42-90E5-73AD1DB0056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599518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Functions of Continuous Random Variables</a:t>
            </a:r>
          </a:p>
        </p:txBody>
      </p:sp>
      <p:sp>
        <p:nvSpPr>
          <p:cNvPr id="3" name="Content Placeholder 2"/>
          <p:cNvSpPr>
            <a:spLocks noGrp="1"/>
          </p:cNvSpPr>
          <p:nvPr>
            <p:ph idx="1"/>
          </p:nvPr>
        </p:nvSpPr>
        <p:spPr/>
        <p:txBody>
          <a:bodyPr/>
          <a:lstStyle/>
          <a:p>
            <a:pPr marL="0" indent="0">
              <a:lnSpc>
                <a:spcPct val="100000"/>
              </a:lnSpc>
              <a:buNone/>
            </a:pPr>
            <a:r>
              <a:rPr lang="en-US" sz="2800" dirty="0">
                <a:solidFill>
                  <a:schemeClr val="accent1"/>
                </a:solidFill>
              </a:rPr>
              <a:t>Question: </a:t>
            </a:r>
            <a:r>
              <a:rPr lang="en-US" dirty="0"/>
              <a:t>How do we find the CDF and PDF for       ?</a:t>
            </a:r>
          </a:p>
          <a:p>
            <a:pPr marL="0" indent="0">
              <a:lnSpc>
                <a:spcPct val="100000"/>
              </a:lnSpc>
              <a:buNone/>
            </a:pPr>
            <a:endParaRPr lang="en-US" dirty="0"/>
          </a:p>
          <a:p>
            <a:pPr marL="0" indent="0">
              <a:lnSpc>
                <a:spcPct val="100000"/>
              </a:lnSpc>
              <a:buNone/>
            </a:pPr>
            <a:r>
              <a:rPr lang="en-US" dirty="0">
                <a:solidFill>
                  <a:schemeClr val="accent1"/>
                </a:solidFill>
              </a:rPr>
              <a:t>Usually: </a:t>
            </a:r>
            <a:r>
              <a:rPr lang="en-US" dirty="0"/>
              <a:t>It is easier to first find the CDF for       , and then take the derivative to find the PDF.</a:t>
            </a:r>
          </a:p>
          <a:p>
            <a:pPr marL="0" indent="0">
              <a:lnSpc>
                <a:spcPct val="100000"/>
              </a:lnSpc>
              <a:buNone/>
            </a:pPr>
            <a:endParaRPr lang="en-US" dirty="0"/>
          </a:p>
          <a:p>
            <a:pPr marL="0" indent="0">
              <a:lnSpc>
                <a:spcPct val="15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34</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35743" y="1762706"/>
            <a:ext cx="254172" cy="208457"/>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399694" y="2775945"/>
            <a:ext cx="254172" cy="208457"/>
          </a:xfrm>
          <a:prstGeom prst="rect">
            <a:avLst/>
          </a:prstGeom>
        </p:spPr>
      </p:pic>
      <p:sp>
        <p:nvSpPr>
          <p:cNvPr id="9" name="Date Placeholder 3">
            <a:extLst>
              <a:ext uri="{FF2B5EF4-FFF2-40B4-BE49-F238E27FC236}">
                <a16:creationId xmlns:a16="http://schemas.microsoft.com/office/drawing/2014/main" id="{9A80DE77-5D0D-1A48-8FB4-3CDF8992A845}"/>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CF7B706D-68E9-084C-B66D-DF9A22ECCB8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065691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Functions of 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 </a:t>
            </a:r>
            <a:r>
              <a:rPr lang="en-US" dirty="0"/>
              <a:t>Suppose that                                               and                    . </a:t>
            </a:r>
          </a:p>
          <a:p>
            <a:pPr marL="0" indent="0">
              <a:lnSpc>
                <a:spcPct val="100000"/>
              </a:lnSpc>
              <a:buNone/>
            </a:pPr>
            <a:r>
              <a:rPr lang="en-US" dirty="0"/>
              <a:t>Find the CDF and PDF of      .</a:t>
            </a:r>
          </a:p>
          <a:p>
            <a:pPr marL="0" indent="0">
              <a:lnSpc>
                <a:spcPct val="100000"/>
              </a:lnSpc>
              <a:buNone/>
            </a:pPr>
            <a:r>
              <a:rPr lang="en-US" dirty="0">
                <a:solidFill>
                  <a:schemeClr val="accent1"/>
                </a:solidFill>
              </a:rPr>
              <a:t>Note that:</a:t>
            </a:r>
          </a:p>
        </p:txBody>
      </p:sp>
      <p:sp>
        <p:nvSpPr>
          <p:cNvPr id="6" name="Slide Number Placeholder 5"/>
          <p:cNvSpPr>
            <a:spLocks noGrp="1"/>
          </p:cNvSpPr>
          <p:nvPr>
            <p:ph type="sldNum" sz="quarter" idx="12"/>
          </p:nvPr>
        </p:nvSpPr>
        <p:spPr/>
        <p:txBody>
          <a:bodyPr/>
          <a:lstStyle/>
          <a:p>
            <a:fld id="{953FA840-7BA5-48A8-BEB4-818C152EB02B}" type="slidenum">
              <a:rPr lang="en-GB" smtClean="0"/>
              <a:t>35</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117562" y="1763616"/>
            <a:ext cx="2993371" cy="303543"/>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824104" y="1708251"/>
            <a:ext cx="1172114" cy="266971"/>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092076" y="2280379"/>
            <a:ext cx="254172" cy="208457"/>
          </a:xfrm>
          <a:prstGeom prst="rect">
            <a:avLst/>
          </a:prstGeom>
        </p:spPr>
      </p:pic>
      <p:pic>
        <p:nvPicPr>
          <p:cNvPr id="11" name="Picture 1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19352" y="3046814"/>
            <a:ext cx="4091581" cy="1169981"/>
          </a:xfrm>
          <a:prstGeom prst="rect">
            <a:avLst/>
          </a:prstGeom>
        </p:spPr>
      </p:pic>
      <p:sp>
        <p:nvSpPr>
          <p:cNvPr id="12" name="Date Placeholder 3">
            <a:extLst>
              <a:ext uri="{FF2B5EF4-FFF2-40B4-BE49-F238E27FC236}">
                <a16:creationId xmlns:a16="http://schemas.microsoft.com/office/drawing/2014/main" id="{B83676BD-E27E-0749-9569-9B5BCA9D41E1}"/>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F030E7D8-BC88-5E48-96F3-9559D75743D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598334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Functions of 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 </a:t>
            </a:r>
            <a:r>
              <a:rPr lang="en-US" dirty="0"/>
              <a:t>Suppose that                                                   and                    . </a:t>
            </a:r>
          </a:p>
          <a:p>
            <a:pPr marL="0" indent="0">
              <a:lnSpc>
                <a:spcPct val="100000"/>
              </a:lnSpc>
              <a:buNone/>
            </a:pPr>
            <a:r>
              <a:rPr lang="en-US" dirty="0"/>
              <a:t>Find the CDF and PDF of      .</a:t>
            </a:r>
          </a:p>
          <a:p>
            <a:pPr marL="0" indent="0">
              <a:lnSpc>
                <a:spcPct val="100000"/>
              </a:lnSpc>
              <a:buNone/>
            </a:pPr>
            <a:r>
              <a:rPr lang="en-US" dirty="0">
                <a:solidFill>
                  <a:schemeClr val="accent1"/>
                </a:solidFill>
              </a:rPr>
              <a:t>Note that:</a:t>
            </a:r>
          </a:p>
        </p:txBody>
      </p:sp>
      <p:sp>
        <p:nvSpPr>
          <p:cNvPr id="6" name="Slide Number Placeholder 5"/>
          <p:cNvSpPr>
            <a:spLocks noGrp="1"/>
          </p:cNvSpPr>
          <p:nvPr>
            <p:ph type="sldNum" sz="quarter" idx="12"/>
          </p:nvPr>
        </p:nvSpPr>
        <p:spPr/>
        <p:txBody>
          <a:bodyPr/>
          <a:lstStyle/>
          <a:p>
            <a:fld id="{953FA840-7BA5-48A8-BEB4-818C152EB02B}" type="slidenum">
              <a:rPr lang="en-GB" smtClean="0"/>
              <a:t>36</a:t>
            </a:fld>
            <a:endParaRPr lang="en-GB"/>
          </a:p>
        </p:txBody>
      </p:sp>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137440" y="1753677"/>
            <a:ext cx="3263998" cy="303543"/>
          </a:xfrm>
          <a:prstGeom prst="rect">
            <a:avLst/>
          </a:prstGeom>
        </p:spPr>
      </p:pic>
      <p:pic>
        <p:nvPicPr>
          <p:cNvPr id="12" name="Picture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97983" y="1724420"/>
            <a:ext cx="1170285" cy="266971"/>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111954" y="2276669"/>
            <a:ext cx="254172" cy="208457"/>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868639" y="2944972"/>
            <a:ext cx="3801600" cy="834743"/>
          </a:xfrm>
          <a:prstGeom prst="rect">
            <a:avLst/>
          </a:prstGeom>
        </p:spPr>
      </p:pic>
      <p:sp>
        <p:nvSpPr>
          <p:cNvPr id="11" name="Date Placeholder 3">
            <a:extLst>
              <a:ext uri="{FF2B5EF4-FFF2-40B4-BE49-F238E27FC236}">
                <a16:creationId xmlns:a16="http://schemas.microsoft.com/office/drawing/2014/main" id="{C42BBDCE-FF6F-B442-AD57-F11931B103B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AFCD11AF-6FFE-F54B-8265-4AEFDA7C1D9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872067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Functions of Continuous Random Variables</a:t>
            </a:r>
          </a:p>
        </p:txBody>
      </p:sp>
      <p:sp>
        <p:nvSpPr>
          <p:cNvPr id="3" name="Content Placeholder 2"/>
          <p:cNvSpPr>
            <a:spLocks noGrp="1"/>
          </p:cNvSpPr>
          <p:nvPr>
            <p:ph idx="1"/>
          </p:nvPr>
        </p:nvSpPr>
        <p:spPr/>
        <p:txBody>
          <a:bodyPr/>
          <a:lstStyle/>
          <a:p>
            <a:pPr marL="0" indent="0">
              <a:lnSpc>
                <a:spcPct val="100000"/>
              </a:lnSpc>
              <a:buNone/>
            </a:pPr>
            <a:r>
              <a:rPr lang="en-US" dirty="0"/>
              <a:t>There’s another approach called the </a:t>
            </a:r>
            <a:r>
              <a:rPr lang="en-US" dirty="0">
                <a:solidFill>
                  <a:srgbClr val="FF0000"/>
                </a:solidFill>
              </a:rPr>
              <a:t>Method of Transformations </a:t>
            </a:r>
            <a:r>
              <a:rPr lang="en-US" dirty="0"/>
              <a:t>that sometimes gives a quicker way of finding               directly from              .</a:t>
            </a:r>
          </a:p>
        </p:txBody>
      </p:sp>
      <p:sp>
        <p:nvSpPr>
          <p:cNvPr id="6" name="Slide Number Placeholder 5"/>
          <p:cNvSpPr>
            <a:spLocks noGrp="1"/>
          </p:cNvSpPr>
          <p:nvPr>
            <p:ph type="sldNum" sz="quarter" idx="12"/>
          </p:nvPr>
        </p:nvSpPr>
        <p:spPr/>
        <p:txBody>
          <a:bodyPr/>
          <a:lstStyle/>
          <a:p>
            <a:fld id="{953FA840-7BA5-48A8-BEB4-818C152EB02B}" type="slidenum">
              <a:rPr lang="en-GB" smtClean="0"/>
              <a:t>37</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00956" y="2063718"/>
            <a:ext cx="822857" cy="303543"/>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24525" y="2063718"/>
            <a:ext cx="848457" cy="303543"/>
          </a:xfrm>
          <a:prstGeom prst="rect">
            <a:avLst/>
          </a:prstGeom>
        </p:spPr>
      </p:pic>
      <p:sp>
        <p:nvSpPr>
          <p:cNvPr id="10" name="Date Placeholder 3">
            <a:extLst>
              <a:ext uri="{FF2B5EF4-FFF2-40B4-BE49-F238E27FC236}">
                <a16:creationId xmlns:a16="http://schemas.microsoft.com/office/drawing/2014/main" id="{A2FC1354-188F-7344-BCF4-B84276F2EE0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3DA4B7CB-D392-B644-9F0D-A013FEFF3E3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287852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Continuous Random Variables</a:t>
            </a:r>
          </a:p>
        </p:txBody>
      </p:sp>
      <p:sp>
        <p:nvSpPr>
          <p:cNvPr id="3" name="Content Placeholder 2"/>
          <p:cNvSpPr>
            <a:spLocks noGrp="1"/>
          </p:cNvSpPr>
          <p:nvPr>
            <p:ph idx="1"/>
          </p:nvPr>
        </p:nvSpPr>
        <p:spPr/>
        <p:txBody>
          <a:bodyPr>
            <a:normAutofit/>
          </a:bodyPr>
          <a:lstStyle/>
          <a:p>
            <a:pPr marL="0" indent="0">
              <a:buNone/>
            </a:pPr>
            <a:r>
              <a:rPr lang="en-US" dirty="0"/>
              <a:t>If      is a continuous random variable and                        is a function of      , then     itself is a random variable. </a:t>
            </a:r>
          </a:p>
          <a:p>
            <a:pPr marL="0" indent="0">
              <a:buNone/>
            </a:pPr>
            <a:r>
              <a:rPr lang="en-US" dirty="0">
                <a:solidFill>
                  <a:schemeClr val="accent1"/>
                </a:solidFill>
              </a:rPr>
              <a:t>Steps: </a:t>
            </a:r>
          </a:p>
          <a:p>
            <a:pPr marL="457200" indent="-457200">
              <a:lnSpc>
                <a:spcPct val="150000"/>
              </a:lnSpc>
              <a:buFont typeface="+mj-lt"/>
              <a:buAutoNum type="arabicParenR"/>
            </a:pPr>
            <a:r>
              <a:rPr lang="en-US" dirty="0">
                <a:solidFill>
                  <a:srgbClr val="FF0000"/>
                </a:solidFill>
              </a:rPr>
              <a:t>Find </a:t>
            </a:r>
          </a:p>
          <a:p>
            <a:pPr marL="457200" indent="-457200">
              <a:lnSpc>
                <a:spcPct val="200000"/>
              </a:lnSpc>
              <a:buFont typeface="+mj-lt"/>
              <a:buAutoNum type="arabicParenR"/>
            </a:pPr>
            <a:r>
              <a:rPr lang="en-US" dirty="0">
                <a:solidFill>
                  <a:srgbClr val="FF0000"/>
                </a:solidFill>
              </a:rPr>
              <a:t>Find CDF of </a:t>
            </a:r>
          </a:p>
          <a:p>
            <a:pPr marL="457200" indent="-457200">
              <a:lnSpc>
                <a:spcPct val="200000"/>
              </a:lnSpc>
              <a:buFont typeface="+mj-lt"/>
              <a:buAutoNum type="arabicParenR"/>
            </a:pPr>
            <a:r>
              <a:rPr lang="en-US" dirty="0">
                <a:solidFill>
                  <a:srgbClr val="FF0000"/>
                </a:solidFill>
              </a:rPr>
              <a:t>Find </a:t>
            </a:r>
          </a:p>
        </p:txBody>
      </p:sp>
      <p:sp>
        <p:nvSpPr>
          <p:cNvPr id="6" name="Slide Number Placeholder 5"/>
          <p:cNvSpPr>
            <a:spLocks noGrp="1"/>
          </p:cNvSpPr>
          <p:nvPr>
            <p:ph type="sldNum" sz="quarter" idx="12"/>
          </p:nvPr>
        </p:nvSpPr>
        <p:spPr/>
        <p:txBody>
          <a:bodyPr/>
          <a:lstStyle/>
          <a:p>
            <a:fld id="{953FA840-7BA5-48A8-BEB4-818C152EB02B}" type="slidenum">
              <a:rPr lang="en-GB" smtClean="0"/>
              <a:t>38</a:t>
            </a:fld>
            <a:endParaRPr lang="en-GB"/>
          </a:p>
        </p:txBody>
      </p:sp>
      <p:pic>
        <p:nvPicPr>
          <p:cNvPr id="13" name="Picture 1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697711" y="1691847"/>
            <a:ext cx="279771" cy="208457"/>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58765" y="1683197"/>
            <a:ext cx="279771" cy="208457"/>
          </a:xfrm>
          <a:prstGeom prst="rect">
            <a:avLst/>
          </a:prstGeom>
        </p:spPr>
      </p:pic>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194792" y="1669549"/>
            <a:ext cx="1461029" cy="303543"/>
          </a:xfrm>
          <a:prstGeom prst="rect">
            <a:avLst/>
          </a:prstGeom>
        </p:spPr>
      </p:pic>
      <p:pic>
        <p:nvPicPr>
          <p:cNvPr id="11" name="Picture 1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864806" y="1691846"/>
            <a:ext cx="254172" cy="208457"/>
          </a:xfrm>
          <a:prstGeom prst="rect">
            <a:avLst/>
          </a:prstGeom>
        </p:spPr>
      </p:pic>
      <p:pic>
        <p:nvPicPr>
          <p:cNvPr id="7" name="Picture 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117957" y="3094541"/>
            <a:ext cx="561371" cy="254172"/>
          </a:xfrm>
          <a:prstGeom prst="rect">
            <a:avLst/>
          </a:prstGeom>
        </p:spPr>
      </p:pic>
      <p:pic>
        <p:nvPicPr>
          <p:cNvPr id="9" name="Picture 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057501" y="3886112"/>
            <a:ext cx="5904458" cy="303543"/>
          </a:xfrm>
          <a:prstGeom prst="rect">
            <a:avLst/>
          </a:prstGeom>
        </p:spPr>
      </p:pic>
      <p:pic>
        <p:nvPicPr>
          <p:cNvPr id="15" name="Picture 1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117958" y="4494360"/>
            <a:ext cx="2746515" cy="725943"/>
          </a:xfrm>
          <a:prstGeom prst="rect">
            <a:avLst/>
          </a:prstGeom>
        </p:spPr>
      </p:pic>
      <p:sp>
        <p:nvSpPr>
          <p:cNvPr id="14" name="Date Placeholder 3">
            <a:extLst>
              <a:ext uri="{FF2B5EF4-FFF2-40B4-BE49-F238E27FC236}">
                <a16:creationId xmlns:a16="http://schemas.microsoft.com/office/drawing/2014/main" id="{8835B4D7-6CEC-6A41-BC69-3B7E1341E8D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6" name="Footer Placeholder 4">
            <a:extLst>
              <a:ext uri="{FF2B5EF4-FFF2-40B4-BE49-F238E27FC236}">
                <a16:creationId xmlns:a16="http://schemas.microsoft.com/office/drawing/2014/main" id="{72AE71CC-6064-BB40-8107-82452C8E1835}"/>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869350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Continuous Random Variables</a:t>
            </a:r>
          </a:p>
        </p:txBody>
      </p:sp>
      <p:sp>
        <p:nvSpPr>
          <p:cNvPr id="3" name="Content Placeholder 2"/>
          <p:cNvSpPr>
            <a:spLocks noGrp="1"/>
          </p:cNvSpPr>
          <p:nvPr>
            <p:ph idx="1"/>
          </p:nvPr>
        </p:nvSpPr>
        <p:spPr/>
        <p:txBody>
          <a:bodyPr>
            <a:normAutofit/>
          </a:bodyPr>
          <a:lstStyle/>
          <a:p>
            <a:pPr marL="0" indent="0">
              <a:buNone/>
            </a:pPr>
            <a:r>
              <a:rPr lang="en-US" sz="2800" dirty="0"/>
              <a:t>Example</a:t>
            </a:r>
            <a:r>
              <a:rPr lang="en-US" sz="2500" dirty="0"/>
              <a:t>. </a:t>
            </a:r>
            <a:r>
              <a:rPr lang="en-US" dirty="0"/>
              <a:t>Now suppose that                                                     and                       </a:t>
            </a:r>
          </a:p>
          <a:p>
            <a:pPr marL="0" indent="0">
              <a:buNone/>
            </a:pPr>
            <a:r>
              <a:rPr lang="en-US" dirty="0"/>
              <a:t>Find CDF and PDF of   </a:t>
            </a:r>
          </a:p>
        </p:txBody>
      </p:sp>
      <p:sp>
        <p:nvSpPr>
          <p:cNvPr id="6" name="Slide Number Placeholder 5"/>
          <p:cNvSpPr>
            <a:spLocks noGrp="1"/>
          </p:cNvSpPr>
          <p:nvPr>
            <p:ph type="sldNum" sz="quarter" idx="12"/>
          </p:nvPr>
        </p:nvSpPr>
        <p:spPr/>
        <p:txBody>
          <a:bodyPr/>
          <a:lstStyle/>
          <a:p>
            <a:fld id="{953FA840-7BA5-48A8-BEB4-818C152EB02B}" type="slidenum">
              <a:rPr lang="en-GB" smtClean="0"/>
              <a:t>39</a:t>
            </a:fld>
            <a:endParaRPr lang="en-GB"/>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68234" y="1713921"/>
            <a:ext cx="3371887" cy="303543"/>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814951" y="1672977"/>
            <a:ext cx="1270857" cy="266971"/>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581400" y="2193152"/>
            <a:ext cx="283428" cy="208457"/>
          </a:xfrm>
          <a:prstGeom prst="rect">
            <a:avLst/>
          </a:prstGeom>
        </p:spPr>
      </p:pic>
      <p:sp>
        <p:nvSpPr>
          <p:cNvPr id="12" name="Date Placeholder 3">
            <a:extLst>
              <a:ext uri="{FF2B5EF4-FFF2-40B4-BE49-F238E27FC236}">
                <a16:creationId xmlns:a16="http://schemas.microsoft.com/office/drawing/2014/main" id="{AEECA368-705C-8A4A-9F6B-3E37D369B3F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A13D9CD3-2E61-9E40-833B-9B42DAD7A55E}"/>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18518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Prior Learning</a:t>
            </a:r>
          </a:p>
        </p:txBody>
      </p:sp>
      <p:sp>
        <p:nvSpPr>
          <p:cNvPr id="6" name="Slide Number Placeholder 5">
            <a:extLst>
              <a:ext uri="{FF2B5EF4-FFF2-40B4-BE49-F238E27FC236}">
                <a16:creationId xmlns:a16="http://schemas.microsoft.com/office/drawing/2014/main" id="{4EB66100-B6C8-4622-8095-3D942BC7AC65}"/>
              </a:ext>
            </a:extLst>
          </p:cNvPr>
          <p:cNvSpPr>
            <a:spLocks noGrp="1"/>
          </p:cNvSpPr>
          <p:nvPr>
            <p:ph type="sldNum" sz="quarter" idx="12"/>
          </p:nvPr>
        </p:nvSpPr>
        <p:spPr/>
        <p:txBody>
          <a:bodyPr/>
          <a:lstStyle/>
          <a:p>
            <a:fld id="{953FA840-7BA5-48A8-BEB4-818C152EB02B}" type="slidenum">
              <a:rPr lang="en-GB" smtClean="0"/>
              <a:t>4</a:t>
            </a:fld>
            <a:endParaRPr lang="en-GB"/>
          </a:p>
        </p:txBody>
      </p:sp>
      <p:sp>
        <p:nvSpPr>
          <p:cNvPr id="8" name="Date Placeholder 3">
            <a:extLst>
              <a:ext uri="{FF2B5EF4-FFF2-40B4-BE49-F238E27FC236}">
                <a16:creationId xmlns:a16="http://schemas.microsoft.com/office/drawing/2014/main" id="{7B39AA8B-7E2C-6741-8E48-9480741C1DD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99A91762-8C1C-E248-A4E4-5EA9F8F9CBC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
        <p:nvSpPr>
          <p:cNvPr id="10" name="Content Placeholder 2">
            <a:extLst>
              <a:ext uri="{FF2B5EF4-FFF2-40B4-BE49-F238E27FC236}">
                <a16:creationId xmlns:a16="http://schemas.microsoft.com/office/drawing/2014/main" id="{C16DA13E-4D9F-1442-ACFA-A79B781F056A}"/>
              </a:ext>
            </a:extLst>
          </p:cNvPr>
          <p:cNvSpPr>
            <a:spLocks noGrp="1"/>
          </p:cNvSpPr>
          <p:nvPr>
            <p:ph idx="1"/>
          </p:nvPr>
        </p:nvSpPr>
        <p:spPr>
          <a:xfrm>
            <a:off x="756635" y="1630245"/>
            <a:ext cx="10280779" cy="4343048"/>
          </a:xfrm>
        </p:spPr>
        <p:txBody>
          <a:bodyPr>
            <a:normAutofit/>
          </a:bodyPr>
          <a:lstStyle/>
          <a:p>
            <a:r>
              <a:rPr lang="en-US" b="1" dirty="0"/>
              <a:t>Basic Concepts</a:t>
            </a:r>
          </a:p>
          <a:p>
            <a:r>
              <a:rPr lang="en-US" dirty="0"/>
              <a:t>Counting Methods</a:t>
            </a:r>
          </a:p>
          <a:p>
            <a:r>
              <a:rPr lang="en-US" dirty="0"/>
              <a:t>Random Variables</a:t>
            </a:r>
          </a:p>
          <a:p>
            <a:r>
              <a:rPr lang="en-US" dirty="0"/>
              <a:t>Access to the online textbook: </a:t>
            </a:r>
            <a:r>
              <a:rPr lang="en-US" dirty="0">
                <a:hlinkClick r:id="rId3"/>
              </a:rPr>
              <a:t>https://www.probabilitycourse.com/</a:t>
            </a:r>
            <a:r>
              <a:rPr lang="en-US" dirty="0"/>
              <a:t> </a:t>
            </a:r>
          </a:p>
        </p:txBody>
      </p:sp>
    </p:spTree>
    <p:extLst>
      <p:ext uri="{BB962C8B-B14F-4D97-AF65-F5344CB8AC3E}">
        <p14:creationId xmlns:p14="http://schemas.microsoft.com/office/powerpoint/2010/main" val="1154779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Continuous Random Variable</a:t>
            </a:r>
          </a:p>
        </p:txBody>
      </p:sp>
      <p:sp>
        <p:nvSpPr>
          <p:cNvPr id="3" name="Content Placeholder 2"/>
          <p:cNvSpPr>
            <a:spLocks noGrp="1"/>
          </p:cNvSpPr>
          <p:nvPr>
            <p:ph idx="1"/>
          </p:nvPr>
        </p:nvSpPr>
        <p:spPr/>
        <p:txBody>
          <a:bodyPr>
            <a:normAutofit/>
          </a:bodyPr>
          <a:lstStyle/>
          <a:p>
            <a:endParaRPr lang="en-US" dirty="0"/>
          </a:p>
          <a:p>
            <a:pPr>
              <a:lnSpc>
                <a:spcPct val="100000"/>
              </a:lnSpc>
            </a:pPr>
            <a:r>
              <a:rPr lang="en-US" dirty="0"/>
              <a:t>PDF: </a:t>
            </a:r>
          </a:p>
          <a:p>
            <a:pPr>
              <a:lnSpc>
                <a:spcPct val="200000"/>
              </a:lnSpc>
            </a:pPr>
            <a:r>
              <a:rPr lang="en-US" dirty="0"/>
              <a:t>Expected Value: </a:t>
            </a:r>
          </a:p>
          <a:p>
            <a:pPr>
              <a:lnSpc>
                <a:spcPct val="200000"/>
              </a:lnSpc>
            </a:pPr>
            <a:r>
              <a:rPr lang="en-US" dirty="0"/>
              <a:t>LOTUS:</a:t>
            </a:r>
          </a:p>
          <a:p>
            <a:pPr>
              <a:lnSpc>
                <a:spcPct val="200000"/>
              </a:lnSpc>
            </a:pPr>
            <a:r>
              <a:rPr lang="en-US" dirty="0"/>
              <a:t>  </a:t>
            </a:r>
          </a:p>
          <a:p>
            <a:pPr>
              <a:lnSpc>
                <a:spcPct val="150000"/>
              </a:lnSpc>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40</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58948" y="1927961"/>
            <a:ext cx="2294705" cy="628572"/>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2985" y="2759255"/>
            <a:ext cx="2955124" cy="653714"/>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07013" y="3604978"/>
            <a:ext cx="3954133" cy="653714"/>
          </a:xfrm>
          <a:prstGeom prst="rect">
            <a:avLst/>
          </a:prstGeom>
        </p:spPr>
      </p:pic>
      <p:pic>
        <p:nvPicPr>
          <p:cNvPr id="11" name="Picture 1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95847" y="4405425"/>
            <a:ext cx="6465067" cy="700648"/>
          </a:xfrm>
          <a:prstGeom prst="rect">
            <a:avLst/>
          </a:prstGeom>
        </p:spPr>
      </p:pic>
      <p:sp>
        <p:nvSpPr>
          <p:cNvPr id="12" name="Date Placeholder 3">
            <a:extLst>
              <a:ext uri="{FF2B5EF4-FFF2-40B4-BE49-F238E27FC236}">
                <a16:creationId xmlns:a16="http://schemas.microsoft.com/office/drawing/2014/main" id="{861A3C9B-D6F0-C743-BD43-24ADA625F48A}"/>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64986778-C258-F64F-96A2-64EE570373C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517436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Continuous Random Variable</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Definition.</a:t>
            </a:r>
            <a:r>
              <a:rPr lang="en-US" dirty="0"/>
              <a:t> Consider a continuous random variable      with an absolutely continuous CDF               . The function                defined by</a:t>
            </a:r>
          </a:p>
        </p:txBody>
      </p:sp>
      <p:sp>
        <p:nvSpPr>
          <p:cNvPr id="6" name="Slide Number Placeholder 5"/>
          <p:cNvSpPr>
            <a:spLocks noGrp="1"/>
          </p:cNvSpPr>
          <p:nvPr>
            <p:ph type="sldNum" sz="quarter" idx="12"/>
          </p:nvPr>
        </p:nvSpPr>
        <p:spPr/>
        <p:txBody>
          <a:bodyPr/>
          <a:lstStyle/>
          <a:p>
            <a:fld id="{953FA840-7BA5-48A8-BEB4-818C152EB02B}" type="slidenum">
              <a:rPr lang="en-GB" smtClean="0"/>
              <a:t>41</a:t>
            </a:fld>
            <a:endParaRPr lang="en-GB"/>
          </a:p>
        </p:txBody>
      </p:sp>
      <p:pic>
        <p:nvPicPr>
          <p:cNvPr id="11" name="Picture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561727" y="1739588"/>
            <a:ext cx="279771" cy="208457"/>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972099" y="2048017"/>
            <a:ext cx="890514" cy="30354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788075" y="2034369"/>
            <a:ext cx="848457" cy="303543"/>
          </a:xfrm>
          <a:prstGeom prst="rect">
            <a:avLst/>
          </a:prstGeom>
        </p:spPr>
      </p:pic>
      <p:pic>
        <p:nvPicPr>
          <p:cNvPr id="16" name="Picture 1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019846" y="2770573"/>
            <a:ext cx="4017371" cy="685714"/>
          </a:xfrm>
          <a:prstGeom prst="rect">
            <a:avLst/>
          </a:prstGeom>
        </p:spPr>
      </p:pic>
      <p:pic>
        <p:nvPicPr>
          <p:cNvPr id="17" name="Picture 1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019846" y="3718867"/>
            <a:ext cx="3536457" cy="713143"/>
          </a:xfrm>
          <a:prstGeom prst="rect">
            <a:avLst/>
          </a:prstGeom>
        </p:spPr>
      </p:pic>
      <p:sp>
        <p:nvSpPr>
          <p:cNvPr id="13" name="Date Placeholder 3">
            <a:extLst>
              <a:ext uri="{FF2B5EF4-FFF2-40B4-BE49-F238E27FC236}">
                <a16:creationId xmlns:a16="http://schemas.microsoft.com/office/drawing/2014/main" id="{BCD250B2-2E41-314D-88E3-748527B71F41}"/>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8D38BDDD-16C5-9342-9D12-427E3E83C13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98654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Continuous Random Variable</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Consider a continuous random variable       with PDF               . We have</a:t>
            </a:r>
          </a:p>
          <a:p>
            <a:pPr marL="457200" indent="-457200">
              <a:lnSpc>
                <a:spcPct val="150000"/>
              </a:lnSpc>
              <a:buFont typeface="+mj-lt"/>
              <a:buAutoNum type="arabicParenR"/>
            </a:pPr>
            <a:r>
              <a:rPr lang="en-US" dirty="0"/>
              <a:t> </a:t>
            </a:r>
          </a:p>
          <a:p>
            <a:pPr marL="457200" indent="-457200">
              <a:lnSpc>
                <a:spcPct val="150000"/>
              </a:lnSpc>
              <a:buFont typeface="+mj-lt"/>
              <a:buAutoNum type="arabicParenR"/>
            </a:pPr>
            <a:r>
              <a:rPr lang="en-US" dirty="0"/>
              <a:t> </a:t>
            </a:r>
          </a:p>
          <a:p>
            <a:pPr marL="457200" indent="-457200">
              <a:lnSpc>
                <a:spcPct val="150000"/>
              </a:lnSpc>
              <a:buFont typeface="+mj-lt"/>
              <a:buAutoNum type="arabicParenR"/>
            </a:pPr>
            <a:r>
              <a:rPr lang="en-US" dirty="0"/>
              <a:t> </a:t>
            </a:r>
          </a:p>
          <a:p>
            <a:pPr marL="457200" indent="-457200">
              <a:lnSpc>
                <a:spcPct val="150000"/>
              </a:lnSpc>
              <a:buFont typeface="+mj-lt"/>
              <a:buAutoNum type="arabicParenR"/>
            </a:pPr>
            <a:r>
              <a:rPr lang="en-US" dirty="0"/>
              <a:t>More generally, for a set     ,  </a:t>
            </a:r>
          </a:p>
        </p:txBody>
      </p:sp>
      <p:sp>
        <p:nvSpPr>
          <p:cNvPr id="6" name="Slide Number Placeholder 5"/>
          <p:cNvSpPr>
            <a:spLocks noGrp="1"/>
          </p:cNvSpPr>
          <p:nvPr>
            <p:ph type="sldNum" sz="quarter" idx="12"/>
          </p:nvPr>
        </p:nvSpPr>
        <p:spPr/>
        <p:txBody>
          <a:bodyPr/>
          <a:lstStyle/>
          <a:p>
            <a:fld id="{953FA840-7BA5-48A8-BEB4-818C152EB02B}" type="slidenum">
              <a:rPr lang="en-GB" smtClean="0"/>
              <a:t>42</a:t>
            </a:fld>
            <a:endParaRPr lang="en-GB"/>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956114" y="1703072"/>
            <a:ext cx="279771" cy="208457"/>
          </a:xfrm>
          <a:prstGeom prst="rect">
            <a:avLst/>
          </a:prstGeom>
        </p:spPr>
      </p:pic>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593559" y="1648480"/>
            <a:ext cx="848457" cy="303543"/>
          </a:xfrm>
          <a:prstGeom prst="rect">
            <a:avLst/>
          </a:prstGeom>
        </p:spPr>
      </p:pic>
      <p:pic>
        <p:nvPicPr>
          <p:cNvPr id="17" name="Picture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41010" y="2299558"/>
            <a:ext cx="3278628" cy="278248"/>
          </a:xfrm>
          <a:prstGeom prst="rect">
            <a:avLst/>
          </a:prstGeom>
        </p:spPr>
      </p:pic>
      <p:pic>
        <p:nvPicPr>
          <p:cNvPr id="10" name="Picture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341010" y="2756109"/>
            <a:ext cx="2499200" cy="653714"/>
          </a:xfrm>
          <a:prstGeom prst="rect">
            <a:avLst/>
          </a:prstGeom>
        </p:spPr>
      </p:pic>
      <p:pic>
        <p:nvPicPr>
          <p:cNvPr id="20" name="Picture 19"/>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41010" y="3453748"/>
            <a:ext cx="6570666" cy="700648"/>
          </a:xfrm>
          <a:prstGeom prst="rect">
            <a:avLst/>
          </a:prstGeom>
        </p:spPr>
      </p:pic>
      <p:pic>
        <p:nvPicPr>
          <p:cNvPr id="18" name="Picture 1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534037" y="4341159"/>
            <a:ext cx="241371" cy="215772"/>
          </a:xfrm>
          <a:prstGeom prst="rect">
            <a:avLst/>
          </a:prstGeom>
        </p:spPr>
      </p:pic>
      <p:pic>
        <p:nvPicPr>
          <p:cNvPr id="21" name="Picture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974821" y="4180042"/>
            <a:ext cx="3494856" cy="633600"/>
          </a:xfrm>
          <a:prstGeom prst="rect">
            <a:avLst/>
          </a:prstGeom>
        </p:spPr>
      </p:pic>
      <p:sp>
        <p:nvSpPr>
          <p:cNvPr id="14" name="Date Placeholder 3">
            <a:extLst>
              <a:ext uri="{FF2B5EF4-FFF2-40B4-BE49-F238E27FC236}">
                <a16:creationId xmlns:a16="http://schemas.microsoft.com/office/drawing/2014/main" id="{3C61AAA3-2B26-9A47-96E3-E629431BA57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F8DF1515-D9C3-4A44-AFD6-421C8084A17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3817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Continuous Random Variable</a:t>
            </a:r>
          </a:p>
        </p:txBody>
      </p:sp>
      <p:sp>
        <p:nvSpPr>
          <p:cNvPr id="3" name="Content Placeholder 2"/>
          <p:cNvSpPr>
            <a:spLocks noGrp="1"/>
          </p:cNvSpPr>
          <p:nvPr>
            <p:ph idx="1"/>
          </p:nvPr>
        </p:nvSpPr>
        <p:spPr/>
        <p:txBody>
          <a:bodyPr>
            <a:normAutofit/>
          </a:bodyPr>
          <a:lstStyle/>
          <a:p>
            <a:pPr marL="0" indent="0">
              <a:buNone/>
            </a:pPr>
            <a:r>
              <a:rPr lang="en-US" sz="2500" dirty="0">
                <a:solidFill>
                  <a:schemeClr val="accent1"/>
                </a:solidFill>
              </a:rPr>
              <a:t>             </a:t>
            </a:r>
            <a:r>
              <a:rPr lang="en-US" sz="2600" dirty="0">
                <a:solidFill>
                  <a:schemeClr val="accent1"/>
                </a:solidFill>
              </a:rPr>
              <a:t>Discrete RVs                                           Continuous RVs</a:t>
            </a:r>
          </a:p>
          <a:p>
            <a:pPr marL="0" indent="0">
              <a:buNone/>
            </a:pPr>
            <a:r>
              <a:rPr lang="en-US" sz="2600" dirty="0"/>
              <a:t>                    </a:t>
            </a:r>
            <a:r>
              <a:rPr lang="en-US" dirty="0"/>
              <a:t>PMF                                                                   PDF</a:t>
            </a:r>
          </a:p>
          <a:p>
            <a:pPr marL="0" indent="0">
              <a:buNone/>
            </a:pPr>
            <a:r>
              <a:rPr lang="en-US" sz="26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43</a:t>
            </a:fld>
            <a:endParaRPr lang="en-GB"/>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572130" y="2741483"/>
            <a:ext cx="372114" cy="390552"/>
          </a:xfrm>
          <a:prstGeom prst="rect">
            <a:avLst/>
          </a:prstGeom>
        </p:spPr>
      </p:pic>
      <p:pic>
        <p:nvPicPr>
          <p:cNvPr id="23" name="Picture 2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686663" y="2627502"/>
            <a:ext cx="225524" cy="562286"/>
          </a:xfrm>
          <a:prstGeom prst="rect">
            <a:avLst/>
          </a:prstGeom>
        </p:spPr>
      </p:pic>
      <p:pic>
        <p:nvPicPr>
          <p:cNvPr id="17" name="Picture 16"/>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495807" y="3416506"/>
            <a:ext cx="2854095" cy="569905"/>
          </a:xfrm>
          <a:prstGeom prst="rect">
            <a:avLst/>
          </a:prstGeom>
        </p:spPr>
      </p:pic>
      <p:pic>
        <p:nvPicPr>
          <p:cNvPr id="16" name="Picture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7119" y="4247290"/>
            <a:ext cx="3762285" cy="569905"/>
          </a:xfrm>
          <a:prstGeom prst="rect">
            <a:avLst/>
          </a:prstGeom>
        </p:spPr>
      </p:pic>
      <p:pic>
        <p:nvPicPr>
          <p:cNvPr id="8" name="Picture 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71330" y="5078074"/>
            <a:ext cx="3099428" cy="359619"/>
          </a:xfrm>
          <a:prstGeom prst="rect">
            <a:avLst/>
          </a:prstGeom>
        </p:spPr>
      </p:pic>
      <p:pic>
        <p:nvPicPr>
          <p:cNvPr id="21" name="Picture 2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6774147" y="3338628"/>
            <a:ext cx="2686476" cy="594286"/>
          </a:xfrm>
          <a:prstGeom prst="rect">
            <a:avLst/>
          </a:prstGeom>
        </p:spPr>
      </p:pic>
      <p:pic>
        <p:nvPicPr>
          <p:cNvPr id="24" name="Picture 2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6320052" y="4081754"/>
            <a:ext cx="3594666" cy="594286"/>
          </a:xfrm>
          <a:prstGeom prst="rect">
            <a:avLst/>
          </a:prstGeom>
        </p:spPr>
      </p:pic>
      <p:cxnSp>
        <p:nvCxnSpPr>
          <p:cNvPr id="27" name="Straight Arrow Connector 26"/>
          <p:cNvCxnSpPr/>
          <p:nvPr/>
        </p:nvCxnSpPr>
        <p:spPr>
          <a:xfrm>
            <a:off x="3670951" y="2344181"/>
            <a:ext cx="3439236" cy="13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3670951" y="2933750"/>
            <a:ext cx="3439236" cy="13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4749404" y="3628332"/>
            <a:ext cx="1461448" cy="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4956973" y="4378897"/>
            <a:ext cx="1155510" cy="1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Date Placeholder 3">
            <a:extLst>
              <a:ext uri="{FF2B5EF4-FFF2-40B4-BE49-F238E27FC236}">
                <a16:creationId xmlns:a16="http://schemas.microsoft.com/office/drawing/2014/main" id="{0B013AAD-0EED-6A40-881E-3D3FA45ADAC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9" name="Footer Placeholder 4">
            <a:extLst>
              <a:ext uri="{FF2B5EF4-FFF2-40B4-BE49-F238E27FC236}">
                <a16:creationId xmlns:a16="http://schemas.microsoft.com/office/drawing/2014/main" id="{8CF50FE7-1443-2D4D-AC5B-E6C85E6FDDB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825795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Continuous Random Variable</a:t>
            </a:r>
          </a:p>
        </p:txBody>
      </p:sp>
      <p:sp>
        <p:nvSpPr>
          <p:cNvPr id="6" name="Slide Number Placeholder 5"/>
          <p:cNvSpPr>
            <a:spLocks noGrp="1"/>
          </p:cNvSpPr>
          <p:nvPr>
            <p:ph type="sldNum" sz="quarter" idx="12"/>
          </p:nvPr>
        </p:nvSpPr>
        <p:spPr/>
        <p:txBody>
          <a:bodyPr/>
          <a:lstStyle/>
          <a:p>
            <a:fld id="{953FA840-7BA5-48A8-BEB4-818C152EB02B}" type="slidenum">
              <a:rPr lang="en-GB" smtClean="0"/>
              <a:t>44</a:t>
            </a:fld>
            <a:endParaRPr lang="en-GB"/>
          </a:p>
        </p:txBody>
      </p:sp>
      <p:sp>
        <p:nvSpPr>
          <p:cNvPr id="8" name="Content Placeholder 7"/>
          <p:cNvSpPr>
            <a:spLocks noGrp="1"/>
          </p:cNvSpPr>
          <p:nvPr>
            <p:ph idx="1"/>
          </p:nvPr>
        </p:nvSpPr>
        <p:spPr/>
        <p:txBody>
          <a:bodyPr/>
          <a:lstStyle/>
          <a:p>
            <a:pPr marL="0" indent="0">
              <a:buNone/>
            </a:pPr>
            <a:r>
              <a:rPr lang="en-US" sz="2800" dirty="0">
                <a:solidFill>
                  <a:schemeClr val="accent1"/>
                </a:solidFill>
              </a:rPr>
              <a:t>Functions of Continuous RVs:</a:t>
            </a:r>
          </a:p>
          <a:p>
            <a:pPr marL="0" indent="0">
              <a:buNone/>
            </a:pPr>
            <a:endParaRPr lang="en-US" dirty="0"/>
          </a:p>
          <a:p>
            <a:pPr marL="0" indent="0">
              <a:buNone/>
            </a:pPr>
            <a:endParaRPr lang="en-US" dirty="0"/>
          </a:p>
          <a:p>
            <a:pPr marL="0" indent="0">
              <a:buNone/>
            </a:pPr>
            <a:r>
              <a:rPr lang="en-US" dirty="0">
                <a:solidFill>
                  <a:schemeClr val="accent1"/>
                </a:solidFill>
              </a:rPr>
              <a:t>Steps:</a:t>
            </a:r>
          </a:p>
          <a:p>
            <a:pPr marL="457200" indent="-457200">
              <a:lnSpc>
                <a:spcPct val="150000"/>
              </a:lnSpc>
              <a:buFont typeface="+mj-lt"/>
              <a:buAutoNum type="arabicParenR"/>
            </a:pPr>
            <a:r>
              <a:rPr lang="en-US" dirty="0"/>
              <a:t> </a:t>
            </a:r>
          </a:p>
          <a:p>
            <a:pPr marL="457200" indent="-457200">
              <a:lnSpc>
                <a:spcPct val="150000"/>
              </a:lnSpc>
              <a:buFont typeface="+mj-lt"/>
              <a:buAutoNum type="arabicParenR"/>
            </a:pPr>
            <a:r>
              <a:rPr lang="en-US" dirty="0"/>
              <a:t> </a:t>
            </a:r>
          </a:p>
          <a:p>
            <a:pPr marL="0" indent="0">
              <a:lnSpc>
                <a:spcPct val="150000"/>
              </a:lnSpc>
              <a:buNone/>
            </a:pPr>
            <a:r>
              <a:rPr lang="en-US" dirty="0">
                <a:solidFill>
                  <a:schemeClr val="accent1"/>
                </a:solidFill>
              </a:rPr>
              <a:t>Read method of Transformations (4.1.3).</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83616" y="2314788"/>
            <a:ext cx="3989943" cy="303543"/>
          </a:xfrm>
          <a:prstGeom prst="rect">
            <a:avLst/>
          </a:prstGeom>
        </p:spPr>
      </p:pic>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38552" y="3742628"/>
            <a:ext cx="3426743" cy="303543"/>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38553" y="4391440"/>
            <a:ext cx="5330285" cy="303543"/>
          </a:xfrm>
          <a:prstGeom prst="rect">
            <a:avLst/>
          </a:prstGeom>
        </p:spPr>
      </p:pic>
      <p:sp>
        <p:nvSpPr>
          <p:cNvPr id="10" name="Date Placeholder 3">
            <a:extLst>
              <a:ext uri="{FF2B5EF4-FFF2-40B4-BE49-F238E27FC236}">
                <a16:creationId xmlns:a16="http://schemas.microsoft.com/office/drawing/2014/main" id="{D3E25E65-1962-3E44-A61C-22C828B224E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17998D9D-9BD0-5849-A8D9-7E035B4736CE}"/>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35833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r>
              <a:rPr lang="en-US" sz="2800" dirty="0">
                <a:solidFill>
                  <a:schemeClr val="accent1"/>
                </a:solidFill>
              </a:rPr>
              <a:t>Uniform Distribution: </a:t>
            </a:r>
          </a:p>
        </p:txBody>
      </p:sp>
      <p:sp>
        <p:nvSpPr>
          <p:cNvPr id="6" name="Slide Number Placeholder 5"/>
          <p:cNvSpPr>
            <a:spLocks noGrp="1"/>
          </p:cNvSpPr>
          <p:nvPr>
            <p:ph type="sldNum" sz="quarter" idx="12"/>
          </p:nvPr>
        </p:nvSpPr>
        <p:spPr/>
        <p:txBody>
          <a:bodyPr/>
          <a:lstStyle/>
          <a:p>
            <a:fld id="{953FA840-7BA5-48A8-BEB4-818C152EB02B}" type="slidenum">
              <a:rPr lang="en-GB" smtClean="0"/>
              <a:t>45</a:t>
            </a:fld>
            <a:endParaRPr lang="en-GB"/>
          </a:p>
        </p:txBody>
      </p:sp>
      <p:pic>
        <p:nvPicPr>
          <p:cNvPr id="7" name="Picture 6"/>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481902" y="1722728"/>
            <a:ext cx="2993371" cy="303543"/>
          </a:xfrm>
          <a:prstGeom prst="rect">
            <a:avLst/>
          </a:prstGeom>
        </p:spPr>
      </p:pic>
      <p:pic>
        <p:nvPicPr>
          <p:cNvPr id="9" name="Picture 8"/>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370607" y="3773516"/>
            <a:ext cx="1790171" cy="610133"/>
          </a:xfrm>
          <a:prstGeom prst="rect">
            <a:avLst/>
          </a:prstGeom>
        </p:spPr>
      </p:pic>
      <p:pic>
        <p:nvPicPr>
          <p:cNvPr id="12" name="Picture 1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297617" y="4864897"/>
            <a:ext cx="3400991" cy="1101258"/>
          </a:xfrm>
          <a:prstGeom prst="rect">
            <a:avLst/>
          </a:prstGeom>
        </p:spPr>
      </p:pic>
      <p:pic>
        <p:nvPicPr>
          <p:cNvPr id="8" name="Picture 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370608" y="2381639"/>
            <a:ext cx="4990171" cy="910629"/>
          </a:xfrm>
          <a:prstGeom prst="rect">
            <a:avLst/>
          </a:prstGeom>
        </p:spPr>
      </p:pic>
      <p:grpSp>
        <p:nvGrpSpPr>
          <p:cNvPr id="4" name="Group 3">
            <a:extLst>
              <a:ext uri="{FF2B5EF4-FFF2-40B4-BE49-F238E27FC236}">
                <a16:creationId xmlns:a16="http://schemas.microsoft.com/office/drawing/2014/main" id="{BCA775C7-56E3-B341-88BB-9E2989F61B6C}"/>
              </a:ext>
            </a:extLst>
          </p:cNvPr>
          <p:cNvGrpSpPr/>
          <p:nvPr/>
        </p:nvGrpSpPr>
        <p:grpSpPr>
          <a:xfrm>
            <a:off x="6497270" y="3141998"/>
            <a:ext cx="5113319" cy="2307793"/>
            <a:chOff x="6100487" y="3451943"/>
            <a:chExt cx="5113319" cy="2307793"/>
          </a:xfrm>
        </p:grpSpPr>
        <p:cxnSp>
          <p:nvCxnSpPr>
            <p:cNvPr id="28" name="Straight Arrow Connector 27"/>
            <p:cNvCxnSpPr/>
            <p:nvPr/>
          </p:nvCxnSpPr>
          <p:spPr>
            <a:xfrm flipH="1" flipV="1">
              <a:off x="7036560" y="3602213"/>
              <a:ext cx="3571" cy="205421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719004" y="5241357"/>
              <a:ext cx="425709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604528" y="5084558"/>
              <a:ext cx="0" cy="31359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9790547" y="5080159"/>
              <a:ext cx="0" cy="31359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7018162" y="3975121"/>
              <a:ext cx="0" cy="31359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73951" y="5241357"/>
              <a:ext cx="1130577"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604528" y="4089899"/>
              <a:ext cx="2186019" cy="19161"/>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9775307" y="5241357"/>
              <a:ext cx="796933" cy="2"/>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7604528" y="4095995"/>
              <a:ext cx="0" cy="1145363"/>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9790547" y="4095995"/>
              <a:ext cx="0" cy="1145364"/>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174961" y="3451943"/>
              <a:ext cx="636343" cy="227657"/>
            </a:xfrm>
            <a:prstGeom prst="rect">
              <a:avLst/>
            </a:prstGeom>
          </p:spPr>
        </p:pic>
        <p:pic>
          <p:nvPicPr>
            <p:cNvPr id="49" name="Picture 48"/>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1083520" y="5365091"/>
              <a:ext cx="130286" cy="104229"/>
            </a:xfrm>
            <a:prstGeom prst="rect">
              <a:avLst/>
            </a:prstGeom>
          </p:spPr>
        </p:pic>
        <p:pic>
          <p:nvPicPr>
            <p:cNvPr id="50" name="Picture 49"/>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564170" y="5582974"/>
              <a:ext cx="141714" cy="115810"/>
            </a:xfrm>
            <a:prstGeom prst="rect">
              <a:avLst/>
            </a:prstGeom>
          </p:spPr>
        </p:pic>
        <p:pic>
          <p:nvPicPr>
            <p:cNvPr id="51" name="Picture 50"/>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764768" y="5582974"/>
              <a:ext cx="115810" cy="176762"/>
            </a:xfrm>
            <a:prstGeom prst="rect">
              <a:avLst/>
            </a:prstGeom>
          </p:spPr>
        </p:pic>
        <p:pic>
          <p:nvPicPr>
            <p:cNvPr id="52" name="Picture 51"/>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100487" y="3884096"/>
              <a:ext cx="582857" cy="493714"/>
            </a:xfrm>
            <a:prstGeom prst="rect">
              <a:avLst/>
            </a:prstGeom>
          </p:spPr>
        </p:pic>
      </p:grpSp>
      <p:sp>
        <p:nvSpPr>
          <p:cNvPr id="26" name="Date Placeholder 3">
            <a:extLst>
              <a:ext uri="{FF2B5EF4-FFF2-40B4-BE49-F238E27FC236}">
                <a16:creationId xmlns:a16="http://schemas.microsoft.com/office/drawing/2014/main" id="{A52DCFF1-46A6-9347-B83B-8DD5BA36BF9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7" name="Footer Placeholder 4">
            <a:extLst>
              <a:ext uri="{FF2B5EF4-FFF2-40B4-BE49-F238E27FC236}">
                <a16:creationId xmlns:a16="http://schemas.microsoft.com/office/drawing/2014/main" id="{F89E823C-7917-9147-9A29-C5B410179B0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66367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Let</a:t>
            </a:r>
            <a:r>
              <a:rPr lang="en-US" sz="28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46</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967709" y="1713921"/>
            <a:ext cx="3371884" cy="303543"/>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73022" y="2449574"/>
            <a:ext cx="3048990" cy="626895"/>
          </a:xfrm>
          <a:prstGeom prst="rect">
            <a:avLst/>
          </a:prstGeom>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73022" y="3551343"/>
            <a:ext cx="4654781" cy="652038"/>
          </a:xfrm>
          <a:prstGeom prst="rect">
            <a:avLst/>
          </a:prstGeom>
        </p:spPr>
      </p:pic>
      <p:sp>
        <p:nvSpPr>
          <p:cNvPr id="10" name="Date Placeholder 3">
            <a:extLst>
              <a:ext uri="{FF2B5EF4-FFF2-40B4-BE49-F238E27FC236}">
                <a16:creationId xmlns:a16="http://schemas.microsoft.com/office/drawing/2014/main" id="{AD8A25C5-420B-AF40-AA1F-DF612DC9DFA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9AAE4FA6-42E7-6E49-86E9-41A1DFD20A7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15989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r>
              <a:rPr lang="en-US" sz="2800" dirty="0">
                <a:solidFill>
                  <a:schemeClr val="accent1"/>
                </a:solidFill>
              </a:rPr>
              <a:t>Exponential Distribution:</a:t>
            </a:r>
          </a:p>
          <a:p>
            <a:endParaRPr lang="en-US" sz="2800" dirty="0">
              <a:solidFill>
                <a:schemeClr val="accent1"/>
              </a:solidFill>
            </a:endParaRPr>
          </a:p>
          <a:p>
            <a:endParaRPr lang="en-US" sz="2800" dirty="0">
              <a:solidFill>
                <a:schemeClr val="accent1"/>
              </a:solidFill>
            </a:endParaRPr>
          </a:p>
          <a:p>
            <a:pPr marL="0" indent="0">
              <a:buNone/>
            </a:pPr>
            <a:endParaRPr lang="en-US" sz="2800" dirty="0">
              <a:solidFill>
                <a:schemeClr val="accent1"/>
              </a:solidFill>
            </a:endParaRPr>
          </a:p>
          <a:p>
            <a:pPr marL="0" indent="0">
              <a:lnSpc>
                <a:spcPct val="200000"/>
              </a:lnSpc>
              <a:buNone/>
            </a:pPr>
            <a:r>
              <a:rPr lang="en-US" dirty="0"/>
              <a:t>Where           denote the </a:t>
            </a:r>
            <a:r>
              <a:rPr lang="en-US" dirty="0">
                <a:solidFill>
                  <a:srgbClr val="FF0000"/>
                </a:solidFill>
              </a:rPr>
              <a:t>unit step function</a:t>
            </a: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47</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38588" y="1723726"/>
            <a:ext cx="3179884" cy="303543"/>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933870" y="2375558"/>
            <a:ext cx="3615543" cy="1265524"/>
          </a:xfrm>
          <a:prstGeom prst="rect">
            <a:avLst/>
          </a:prstGeom>
        </p:spPr>
      </p:pic>
      <p:pic>
        <p:nvPicPr>
          <p:cNvPr id="1026" name="Picture 2" descr="Fig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77071" y="2605847"/>
            <a:ext cx="4008764" cy="3490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37316" y="4008039"/>
            <a:ext cx="636343" cy="303543"/>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99758" y="4653237"/>
            <a:ext cx="3302096" cy="834743"/>
          </a:xfrm>
          <a:prstGeom prst="rect">
            <a:avLst/>
          </a:prstGeom>
        </p:spPr>
      </p:pic>
      <p:sp>
        <p:nvSpPr>
          <p:cNvPr id="12" name="Date Placeholder 3">
            <a:extLst>
              <a:ext uri="{FF2B5EF4-FFF2-40B4-BE49-F238E27FC236}">
                <a16:creationId xmlns:a16="http://schemas.microsoft.com/office/drawing/2014/main" id="{554BEEA8-4B60-CF4C-97D0-47AFCEB01B6A}"/>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34EA3564-589D-A440-83C2-39E1CF91A62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881094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dirty="0"/>
              <a:t>We find the </a:t>
            </a:r>
            <a:r>
              <a:rPr lang="en-US" dirty="0">
                <a:solidFill>
                  <a:srgbClr val="FF0000"/>
                </a:solidFill>
              </a:rPr>
              <a:t>CDF</a:t>
            </a:r>
            <a:r>
              <a:rPr lang="en-US" dirty="0"/>
              <a:t> using the equation</a:t>
            </a:r>
          </a:p>
          <a:p>
            <a:pPr marL="0" indent="0">
              <a:buNone/>
            </a:pPr>
            <a:endParaRPr lang="en-US" dirty="0"/>
          </a:p>
          <a:p>
            <a:pPr marL="0" indent="0">
              <a:buNone/>
            </a:pPr>
            <a:endParaRPr lang="en-US" dirty="0"/>
          </a:p>
          <a:p>
            <a:pPr marL="0" indent="0">
              <a:buNone/>
            </a:pPr>
            <a:r>
              <a:rPr lang="en-US" dirty="0"/>
              <a:t>So</a:t>
            </a:r>
          </a:p>
        </p:txBody>
      </p:sp>
      <p:sp>
        <p:nvSpPr>
          <p:cNvPr id="6" name="Slide Number Placeholder 5"/>
          <p:cNvSpPr>
            <a:spLocks noGrp="1"/>
          </p:cNvSpPr>
          <p:nvPr>
            <p:ph type="sldNum" sz="quarter" idx="12"/>
          </p:nvPr>
        </p:nvSpPr>
        <p:spPr/>
        <p:txBody>
          <a:bodyPr/>
          <a:lstStyle/>
          <a:p>
            <a:fld id="{953FA840-7BA5-48A8-BEB4-818C152EB02B}" type="slidenum">
              <a:rPr lang="en-GB" smtClean="0"/>
              <a:t>48</a:t>
            </a:fld>
            <a:endParaRPr lang="en-GB"/>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45866" y="2219422"/>
            <a:ext cx="6500267" cy="653714"/>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746618" y="3645781"/>
            <a:ext cx="3733943" cy="384000"/>
          </a:xfrm>
          <a:prstGeom prst="rect">
            <a:avLst/>
          </a:prstGeom>
        </p:spPr>
      </p:pic>
      <p:sp>
        <p:nvSpPr>
          <p:cNvPr id="9" name="Date Placeholder 3">
            <a:extLst>
              <a:ext uri="{FF2B5EF4-FFF2-40B4-BE49-F238E27FC236}">
                <a16:creationId xmlns:a16="http://schemas.microsoft.com/office/drawing/2014/main" id="{F6B68264-4C95-E24C-878B-3B0B0AD91FFB}"/>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360133B6-FB08-F442-8810-2748E45653C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449540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CDF of </a:t>
            </a:r>
          </a:p>
        </p:txBody>
      </p:sp>
      <p:sp>
        <p:nvSpPr>
          <p:cNvPr id="6" name="Slide Number Placeholder 5"/>
          <p:cNvSpPr>
            <a:spLocks noGrp="1"/>
          </p:cNvSpPr>
          <p:nvPr>
            <p:ph type="sldNum" sz="quarter" idx="12"/>
          </p:nvPr>
        </p:nvSpPr>
        <p:spPr/>
        <p:txBody>
          <a:bodyPr/>
          <a:lstStyle/>
          <a:p>
            <a:fld id="{953FA840-7BA5-48A8-BEB4-818C152EB02B}" type="slidenum">
              <a:rPr lang="en-GB" smtClean="0"/>
              <a:t>49</a:t>
            </a:fld>
            <a:endParaRPr lang="en-GB"/>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58245" y="1507972"/>
            <a:ext cx="2620343" cy="660114"/>
          </a:xfrm>
          <a:prstGeom prst="rect">
            <a:avLst/>
          </a:prstGeom>
        </p:spPr>
      </p:pic>
      <p:pic>
        <p:nvPicPr>
          <p:cNvPr id="12" name="Picture 11" descr="D4_cdf_exp.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6266" y="2402461"/>
            <a:ext cx="4884643" cy="3663482"/>
          </a:xfrm>
          <a:prstGeom prst="rect">
            <a:avLst/>
          </a:prstGeom>
        </p:spPr>
      </p:pic>
      <p:sp>
        <p:nvSpPr>
          <p:cNvPr id="9" name="Date Placeholder 3">
            <a:extLst>
              <a:ext uri="{FF2B5EF4-FFF2-40B4-BE49-F238E27FC236}">
                <a16:creationId xmlns:a16="http://schemas.microsoft.com/office/drawing/2014/main" id="{75AC178D-1BFD-1C46-86C3-3AB631C9546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5885DEF4-9092-4241-9138-282D83A915E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38845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So far, we have discussed </a:t>
            </a:r>
            <a:r>
              <a:rPr lang="en-US" dirty="0">
                <a:solidFill>
                  <a:srgbClr val="FF0000"/>
                </a:solidFill>
              </a:rPr>
              <a:t>discrete</a:t>
            </a:r>
            <a:r>
              <a:rPr lang="en-US" dirty="0"/>
              <a:t> random variables:</a:t>
            </a:r>
          </a:p>
          <a:p>
            <a:pPr marL="0" indent="0">
              <a:lnSpc>
                <a:spcPct val="100000"/>
              </a:lnSpc>
              <a:buNone/>
            </a:pPr>
            <a:r>
              <a:rPr lang="en-US" dirty="0"/>
              <a:t>For a </a:t>
            </a:r>
            <a:r>
              <a:rPr lang="en-US" dirty="0">
                <a:solidFill>
                  <a:srgbClr val="FF0000"/>
                </a:solidFill>
              </a:rPr>
              <a:t>discrete</a:t>
            </a:r>
            <a:r>
              <a:rPr lang="en-US" dirty="0"/>
              <a:t> random variable     ,                                       , is a countable set, e.g.,   </a:t>
            </a:r>
          </a:p>
          <a:p>
            <a:pPr marL="0" indent="0">
              <a:lnSpc>
                <a:spcPct val="100000"/>
              </a:lnSpc>
              <a:buNone/>
            </a:pPr>
            <a:r>
              <a:rPr lang="en-US" dirty="0"/>
              <a:t> </a:t>
            </a:r>
          </a:p>
          <a:p>
            <a:pPr marL="0" indent="0">
              <a:lnSpc>
                <a:spcPct val="100000"/>
              </a:lnSpc>
              <a:buNone/>
            </a:pPr>
            <a:endParaRPr lang="en-US" dirty="0"/>
          </a:p>
          <a:p>
            <a:pPr marL="0" indent="0">
              <a:lnSpc>
                <a:spcPct val="100000"/>
              </a:lnSpc>
              <a:buNone/>
            </a:pPr>
            <a:r>
              <a:rPr lang="en-US" dirty="0"/>
              <a:t> the </a:t>
            </a:r>
            <a:r>
              <a:rPr lang="en-US" dirty="0">
                <a:solidFill>
                  <a:srgbClr val="FF0000"/>
                </a:solidFill>
              </a:rPr>
              <a:t>CDF</a:t>
            </a:r>
            <a:r>
              <a:rPr lang="en-US" dirty="0"/>
              <a:t>                                           , looks like a series of steps with jumps at </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5</a:t>
            </a:fld>
            <a:endParaRPr lang="en-GB"/>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797354" y="2238993"/>
            <a:ext cx="279771" cy="208457"/>
          </a:xfrm>
          <a:prstGeom prst="rect">
            <a:avLst/>
          </a:prstGeom>
        </p:spPr>
      </p:pic>
      <p:pic>
        <p:nvPicPr>
          <p:cNvPr id="14" name="Picture 1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27099" y="2696236"/>
            <a:ext cx="8548571" cy="278248"/>
          </a:xfrm>
          <a:prstGeom prst="rect">
            <a:avLst/>
          </a:prstGeom>
        </p:spPr>
      </p:pic>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274360" y="2207001"/>
            <a:ext cx="2497143" cy="290895"/>
          </a:xfrm>
          <a:prstGeom prst="rect">
            <a:avLst/>
          </a:prstGeom>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81261" y="3656903"/>
            <a:ext cx="2752991" cy="290895"/>
          </a:xfrm>
          <a:prstGeom prst="rect">
            <a:avLst/>
          </a:prstGeom>
        </p:spPr>
      </p:pic>
      <p:pic>
        <p:nvPicPr>
          <p:cNvPr id="21" name="Picture 2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24747" y="4196198"/>
            <a:ext cx="2011428" cy="195657"/>
          </a:xfrm>
          <a:prstGeom prst="rect">
            <a:avLst/>
          </a:prstGeom>
        </p:spPr>
      </p:pic>
      <p:sp>
        <p:nvSpPr>
          <p:cNvPr id="15" name="Date Placeholder 3">
            <a:extLst>
              <a:ext uri="{FF2B5EF4-FFF2-40B4-BE49-F238E27FC236}">
                <a16:creationId xmlns:a16="http://schemas.microsoft.com/office/drawing/2014/main" id="{CB627D7B-1A48-0B4A-937D-D12725ECD8BA}"/>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6" name="Footer Placeholder 4">
            <a:extLst>
              <a:ext uri="{FF2B5EF4-FFF2-40B4-BE49-F238E27FC236}">
                <a16:creationId xmlns:a16="http://schemas.microsoft.com/office/drawing/2014/main" id="{712BD020-7D76-F24B-ABAD-EECCE587778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4121232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Expected value  </a:t>
            </a:r>
          </a:p>
        </p:txBody>
      </p:sp>
      <p:sp>
        <p:nvSpPr>
          <p:cNvPr id="6" name="Slide Number Placeholder 5"/>
          <p:cNvSpPr>
            <a:spLocks noGrp="1"/>
          </p:cNvSpPr>
          <p:nvPr>
            <p:ph type="sldNum" sz="quarter" idx="12"/>
          </p:nvPr>
        </p:nvSpPr>
        <p:spPr/>
        <p:txBody>
          <a:bodyPr/>
          <a:lstStyle/>
          <a:p>
            <a:fld id="{953FA840-7BA5-48A8-BEB4-818C152EB02B}" type="slidenum">
              <a:rPr lang="en-GB" smtClean="0"/>
              <a:t>50</a:t>
            </a:fld>
            <a:endParaRPr lang="en-GB"/>
          </a:p>
        </p:txBody>
      </p:sp>
      <p:pic>
        <p:nvPicPr>
          <p:cNvPr id="1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59305" y="2304890"/>
            <a:ext cx="6237106" cy="2936684"/>
          </a:xfrm>
          <a:prstGeom prst="rect">
            <a:avLst/>
          </a:prstGeom>
        </p:spPr>
      </p:pic>
      <p:sp>
        <p:nvSpPr>
          <p:cNvPr id="8" name="Date Placeholder 3">
            <a:extLst>
              <a:ext uri="{FF2B5EF4-FFF2-40B4-BE49-F238E27FC236}">
                <a16:creationId xmlns:a16="http://schemas.microsoft.com/office/drawing/2014/main" id="{D626F93E-21A0-5F4B-8956-89074ECD3B2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FE1432E4-7C4F-1845-88DB-A726CA5897E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179879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Thus, we obtain</a:t>
            </a:r>
          </a:p>
        </p:txBody>
      </p:sp>
      <p:sp>
        <p:nvSpPr>
          <p:cNvPr id="6" name="Slide Number Placeholder 5"/>
          <p:cNvSpPr>
            <a:spLocks noGrp="1"/>
          </p:cNvSpPr>
          <p:nvPr>
            <p:ph type="sldNum" sz="quarter" idx="12"/>
          </p:nvPr>
        </p:nvSpPr>
        <p:spPr/>
        <p:txBody>
          <a:bodyPr/>
          <a:lstStyle/>
          <a:p>
            <a:fld id="{953FA840-7BA5-48A8-BEB4-818C152EB02B}" type="slidenum">
              <a:rPr lang="en-GB" smtClean="0"/>
              <a:t>51</a:t>
            </a:fld>
            <a:endParaRPr lang="en-GB"/>
          </a:p>
        </p:txBody>
      </p: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05830" y="1990469"/>
            <a:ext cx="4262553" cy="653714"/>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70757" y="2123047"/>
            <a:ext cx="1402515" cy="328838"/>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73272" y="4213818"/>
            <a:ext cx="6458514" cy="660114"/>
          </a:xfrm>
          <a:prstGeom prst="rect">
            <a:avLst/>
          </a:prstGeom>
        </p:spPr>
      </p:pic>
      <p:sp>
        <p:nvSpPr>
          <p:cNvPr id="10" name="Date Placeholder 3">
            <a:extLst>
              <a:ext uri="{FF2B5EF4-FFF2-40B4-BE49-F238E27FC236}">
                <a16:creationId xmlns:a16="http://schemas.microsoft.com/office/drawing/2014/main" id="{3ECD41FB-AEB8-F94D-82B8-5E935949CE77}"/>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5DBD9F3F-E309-8041-B78E-59C57944D40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003554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lnSpc>
                <a:spcPct val="150000"/>
              </a:lnSpc>
              <a:buNone/>
            </a:pPr>
            <a:r>
              <a:rPr lang="en-US" dirty="0"/>
              <a:t>If                                                 , then  </a:t>
            </a:r>
          </a:p>
        </p:txBody>
      </p:sp>
      <p:sp>
        <p:nvSpPr>
          <p:cNvPr id="6" name="Slide Number Placeholder 5"/>
          <p:cNvSpPr>
            <a:spLocks noGrp="1"/>
          </p:cNvSpPr>
          <p:nvPr>
            <p:ph type="sldNum" sz="quarter" idx="12"/>
          </p:nvPr>
        </p:nvSpPr>
        <p:spPr/>
        <p:txBody>
          <a:bodyPr/>
          <a:lstStyle/>
          <a:p>
            <a:fld id="{953FA840-7BA5-48A8-BEB4-818C152EB02B}" type="slidenum">
              <a:rPr lang="en-GB" smtClean="0"/>
              <a:t>52</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26996" y="1825937"/>
            <a:ext cx="3179886" cy="303543"/>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332922" y="2431135"/>
            <a:ext cx="3860114" cy="660114"/>
          </a:xfrm>
          <a:prstGeom prst="rect">
            <a:avLst/>
          </a:prstGeom>
        </p:spPr>
      </p:pic>
      <p:sp>
        <p:nvSpPr>
          <p:cNvPr id="9" name="Date Placeholder 3">
            <a:extLst>
              <a:ext uri="{FF2B5EF4-FFF2-40B4-BE49-F238E27FC236}">
                <a16:creationId xmlns:a16="http://schemas.microsoft.com/office/drawing/2014/main" id="{ED636360-612C-8B4F-A439-17665A612F7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92F01A97-0347-6444-B268-7D2BC3F372F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278045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600" dirty="0"/>
              <a:t>If       </a:t>
            </a:r>
            <a:r>
              <a:rPr lang="en-US" dirty="0"/>
              <a:t>is exponential with parameter              , then        is a </a:t>
            </a:r>
            <a:r>
              <a:rPr lang="en-US" dirty="0">
                <a:solidFill>
                  <a:srgbClr val="FF0000"/>
                </a:solidFill>
              </a:rPr>
              <a:t>memoryless</a:t>
            </a:r>
            <a:r>
              <a:rPr lang="en-US" dirty="0"/>
              <a:t> random variable, that is</a:t>
            </a:r>
          </a:p>
          <a:p>
            <a:pPr marL="0" indent="0">
              <a:buNone/>
            </a:pPr>
            <a:endParaRPr lang="en-US" sz="2600" dirty="0"/>
          </a:p>
          <a:p>
            <a:pPr marL="0" indent="0">
              <a:buNone/>
            </a:pP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53</a:t>
            </a:fld>
            <a:endParaRPr lang="en-GB"/>
          </a:p>
        </p:txBody>
      </p:sp>
      <p:pic>
        <p:nvPicPr>
          <p:cNvPr id="7" name="Picture 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1236814" y="1714500"/>
            <a:ext cx="279771" cy="208457"/>
          </a:xfrm>
          <a:prstGeom prst="rect">
            <a:avLst/>
          </a:prstGeom>
        </p:spPr>
      </p:pic>
      <p:pic>
        <p:nvPicPr>
          <p:cNvPr id="12" name="Picture 11"/>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7244105" y="1724439"/>
            <a:ext cx="279771" cy="208457"/>
          </a:xfrm>
          <a:prstGeom prst="rect">
            <a:avLst/>
          </a:prstGeom>
        </p:spPr>
      </p:pic>
      <p:pic>
        <p:nvPicPr>
          <p:cNvPr id="9" name="Picture 8"/>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5508950" y="1708270"/>
            <a:ext cx="817371" cy="235886"/>
          </a:xfrm>
          <a:prstGeom prst="rect">
            <a:avLst/>
          </a:prstGeom>
        </p:spPr>
      </p:pic>
      <p:pic>
        <p:nvPicPr>
          <p:cNvPr id="10" name="Picture 9"/>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2381483" y="2784830"/>
            <a:ext cx="7194209" cy="278248"/>
          </a:xfrm>
          <a:prstGeom prst="rect">
            <a:avLst/>
          </a:prstGeom>
        </p:spPr>
      </p:pic>
      <p:grpSp>
        <p:nvGrpSpPr>
          <p:cNvPr id="4" name="Group 3">
            <a:extLst>
              <a:ext uri="{FF2B5EF4-FFF2-40B4-BE49-F238E27FC236}">
                <a16:creationId xmlns:a16="http://schemas.microsoft.com/office/drawing/2014/main" id="{6A600FA7-A9AD-FB45-B72F-00354CD4A3B5}"/>
              </a:ext>
            </a:extLst>
          </p:cNvPr>
          <p:cNvGrpSpPr/>
          <p:nvPr/>
        </p:nvGrpSpPr>
        <p:grpSpPr>
          <a:xfrm>
            <a:off x="2833686" y="4027799"/>
            <a:ext cx="6524625" cy="952235"/>
            <a:chOff x="1628775" y="4326951"/>
            <a:chExt cx="6524625" cy="952235"/>
          </a:xfrm>
        </p:grpSpPr>
        <p:cxnSp>
          <p:nvCxnSpPr>
            <p:cNvPr id="16" name="Straight Arrow Connector 15"/>
            <p:cNvCxnSpPr/>
            <p:nvPr/>
          </p:nvCxnSpPr>
          <p:spPr>
            <a:xfrm flipV="1">
              <a:off x="1628775" y="4972050"/>
              <a:ext cx="652462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1628775" y="4848225"/>
              <a:ext cx="0" cy="238125"/>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2529105" y="4881367"/>
              <a:ext cx="171886" cy="170057"/>
            </a:xfrm>
            <a:prstGeom prst="rect">
              <a:avLst/>
            </a:prstGeom>
          </p:spPr>
        </p:pic>
        <p:pic>
          <p:nvPicPr>
            <p:cNvPr id="28" name="Picture 27"/>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601320" y="4881366"/>
              <a:ext cx="171886" cy="170057"/>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674984" y="4902395"/>
              <a:ext cx="171886" cy="170057"/>
            </a:xfrm>
            <a:prstGeom prst="rect">
              <a:avLst/>
            </a:prstGeom>
          </p:spPr>
        </p:pic>
        <p:pic>
          <p:nvPicPr>
            <p:cNvPr id="32" name="Picture 31"/>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745750" y="4885278"/>
              <a:ext cx="171886" cy="170057"/>
            </a:xfrm>
            <a:prstGeom prst="rect">
              <a:avLst/>
            </a:prstGeom>
          </p:spPr>
        </p:pic>
        <p:pic>
          <p:nvPicPr>
            <p:cNvPr id="33" name="Picture 32"/>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6823888" y="4882410"/>
              <a:ext cx="171886" cy="170057"/>
            </a:xfrm>
            <a:prstGeom prst="rect">
              <a:avLst/>
            </a:prstGeom>
          </p:spPr>
        </p:pic>
        <p:cxnSp>
          <p:nvCxnSpPr>
            <p:cNvPr id="36" name="Straight Connector 35"/>
            <p:cNvCxnSpPr/>
            <p:nvPr/>
          </p:nvCxnSpPr>
          <p:spPr>
            <a:xfrm>
              <a:off x="1755245" y="4897632"/>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p:cNvCxnSpPr/>
            <p:nvPr/>
          </p:nvCxnSpPr>
          <p:spPr>
            <a:xfrm>
              <a:off x="1874307" y="490239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88608" y="489476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102907" y="4895656"/>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p:cNvCxnSpPr/>
            <p:nvPr/>
          </p:nvCxnSpPr>
          <p:spPr>
            <a:xfrm>
              <a:off x="2217207" y="4897631"/>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p:cNvCxnSpPr/>
            <p:nvPr/>
          </p:nvCxnSpPr>
          <p:spPr>
            <a:xfrm>
              <a:off x="2336269" y="490239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2450570" y="489476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nvCxnSpPr>
          <p:spPr>
            <a:xfrm>
              <a:off x="2812520" y="4897632"/>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Straight Connector 50"/>
            <p:cNvCxnSpPr/>
            <p:nvPr/>
          </p:nvCxnSpPr>
          <p:spPr>
            <a:xfrm>
              <a:off x="2931582" y="490239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a:off x="3045883" y="489476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160182" y="4895656"/>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p:cNvCxnSpPr/>
            <p:nvPr/>
          </p:nvCxnSpPr>
          <p:spPr>
            <a:xfrm>
              <a:off x="3274482" y="4897631"/>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p:cNvCxnSpPr/>
            <p:nvPr/>
          </p:nvCxnSpPr>
          <p:spPr>
            <a:xfrm>
              <a:off x="3393544" y="490239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3507845" y="489476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3869795" y="4890932"/>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3988857" y="489569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4103158" y="4888065"/>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p:cNvCxnSpPr/>
            <p:nvPr/>
          </p:nvCxnSpPr>
          <p:spPr>
            <a:xfrm>
              <a:off x="4217457" y="4888956"/>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Connector 60"/>
            <p:cNvCxnSpPr/>
            <p:nvPr/>
          </p:nvCxnSpPr>
          <p:spPr>
            <a:xfrm>
              <a:off x="4331757" y="4890931"/>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p:cNvCxnSpPr/>
            <p:nvPr/>
          </p:nvCxnSpPr>
          <p:spPr>
            <a:xfrm>
              <a:off x="4450819" y="489569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4565120" y="4888064"/>
              <a:ext cx="0" cy="156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Straight Connector 64"/>
            <p:cNvCxnSpPr>
              <a:stCxn id="27" idx="0"/>
            </p:cNvCxnSpPr>
            <p:nvPr/>
          </p:nvCxnSpPr>
          <p:spPr>
            <a:xfrm flipV="1">
              <a:off x="2615048" y="4503420"/>
              <a:ext cx="0" cy="3779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760927" y="4524447"/>
              <a:ext cx="0" cy="3779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687263" y="4524447"/>
              <a:ext cx="0" cy="3779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1628775" y="4503420"/>
              <a:ext cx="0" cy="3779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656185" y="4669533"/>
              <a:ext cx="94574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687309" y="4668006"/>
              <a:ext cx="94574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744584" y="4668006"/>
              <a:ext cx="94574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2023431" y="4331896"/>
              <a:ext cx="329143" cy="213333"/>
            </a:xfrm>
            <a:prstGeom prst="rect">
              <a:avLst/>
            </a:prstGeom>
          </p:spPr>
        </p:pic>
        <p:pic>
          <p:nvPicPr>
            <p:cNvPr id="78" name="Picture 77"/>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2973842" y="4331897"/>
              <a:ext cx="333714" cy="211809"/>
            </a:xfrm>
            <a:prstGeom prst="rect">
              <a:avLst/>
            </a:prstGeom>
          </p:spPr>
        </p:pic>
        <p:pic>
          <p:nvPicPr>
            <p:cNvPr id="79" name="Picture 78"/>
            <p:cNvPicPr>
              <a:picLocks noChangeAspect="1"/>
            </p:cNvPicPr>
            <p:nvPr>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4040391" y="4326951"/>
              <a:ext cx="335238" cy="213333"/>
            </a:xfrm>
            <a:prstGeom prst="rect">
              <a:avLst/>
            </a:prstGeom>
          </p:spPr>
        </p:pic>
        <p:pic>
          <p:nvPicPr>
            <p:cNvPr id="80" name="Picture 79"/>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a:off x="5106940" y="4338240"/>
              <a:ext cx="338286" cy="213333"/>
            </a:xfrm>
            <a:prstGeom prst="rect">
              <a:avLst/>
            </a:prstGeom>
          </p:spPr>
        </p:pic>
        <p:pic>
          <p:nvPicPr>
            <p:cNvPr id="82" name="Picture 81"/>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tretch>
              <a:fillRect/>
            </a:stretch>
          </p:blipFill>
          <p:spPr>
            <a:xfrm>
              <a:off x="1641730" y="5131681"/>
              <a:ext cx="96305" cy="147505"/>
            </a:xfrm>
            <a:prstGeom prst="rect">
              <a:avLst/>
            </a:prstGeom>
          </p:spPr>
        </p:pic>
      </p:grpSp>
      <p:sp>
        <p:nvSpPr>
          <p:cNvPr id="64" name="Date Placeholder 3">
            <a:extLst>
              <a:ext uri="{FF2B5EF4-FFF2-40B4-BE49-F238E27FC236}">
                <a16:creationId xmlns:a16="http://schemas.microsoft.com/office/drawing/2014/main" id="{9C408E83-32D1-E74F-8B6E-62C8746AA9B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69" name="Footer Placeholder 4">
            <a:extLst>
              <a:ext uri="{FF2B5EF4-FFF2-40B4-BE49-F238E27FC236}">
                <a16:creationId xmlns:a16="http://schemas.microsoft.com/office/drawing/2014/main" id="{BBDC4A63-8B28-7541-A884-03A16A0A83B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894126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Proof:</a:t>
            </a:r>
          </a:p>
        </p:txBody>
      </p:sp>
      <p:sp>
        <p:nvSpPr>
          <p:cNvPr id="6" name="Slide Number Placeholder 5"/>
          <p:cNvSpPr>
            <a:spLocks noGrp="1"/>
          </p:cNvSpPr>
          <p:nvPr>
            <p:ph type="sldNum" sz="quarter" idx="12"/>
          </p:nvPr>
        </p:nvSpPr>
        <p:spPr/>
        <p:txBody>
          <a:bodyPr/>
          <a:lstStyle/>
          <a:p>
            <a:fld id="{953FA840-7BA5-48A8-BEB4-818C152EB02B}" type="slidenum">
              <a:rPr lang="en-GB" smtClean="0"/>
              <a:t>54</a:t>
            </a:fld>
            <a:endParaRPr lang="en-GB"/>
          </a:p>
        </p:txBody>
      </p:sp>
      <p:pic>
        <p:nvPicPr>
          <p:cNvPr id="1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66587" y="2136302"/>
            <a:ext cx="8424001" cy="1894400"/>
          </a:xfrm>
          <a:prstGeom prst="rect">
            <a:avLst/>
          </a:prstGeom>
        </p:spPr>
      </p:pic>
      <p:sp>
        <p:nvSpPr>
          <p:cNvPr id="8" name="Date Placeholder 3">
            <a:extLst>
              <a:ext uri="{FF2B5EF4-FFF2-40B4-BE49-F238E27FC236}">
                <a16:creationId xmlns:a16="http://schemas.microsoft.com/office/drawing/2014/main" id="{02DB44A1-562F-DB4C-A5AE-1037B8B8777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CDEAA15E-BE0E-7048-A261-217FDF771B7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538470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dirty="0"/>
              <a:t>Exponential random variables are often used to model times between arrivals at service centers (these are called </a:t>
            </a:r>
            <a:r>
              <a:rPr lang="en-US" dirty="0" err="1">
                <a:solidFill>
                  <a:srgbClr val="FF0000"/>
                </a:solidFill>
              </a:rPr>
              <a:t>interarrival</a:t>
            </a:r>
            <a:r>
              <a:rPr lang="en-US" dirty="0">
                <a:solidFill>
                  <a:srgbClr val="FF0000"/>
                </a:solidFill>
              </a:rPr>
              <a:t> times</a:t>
            </a:r>
            <a:r>
              <a:rPr lang="en-US" dirty="0"/>
              <a:t>) – the memoryless property says that no matter how long you have waited for an arrival (               ), the probability that you will have to wait for more than     more time instants is always                        (that is, it doesn’t depend on    ).</a:t>
            </a:r>
          </a:p>
          <a:p>
            <a:pPr marL="0" indent="0">
              <a:buNone/>
            </a:pPr>
            <a:endParaRPr lang="en-US" sz="2600" dirty="0">
              <a:solidFill>
                <a:schemeClr val="accent1"/>
              </a:solidFill>
            </a:endParaRPr>
          </a:p>
        </p:txBody>
      </p:sp>
      <p:sp>
        <p:nvSpPr>
          <p:cNvPr id="6" name="Slide Number Placeholder 5"/>
          <p:cNvSpPr>
            <a:spLocks noGrp="1"/>
          </p:cNvSpPr>
          <p:nvPr>
            <p:ph type="sldNum" sz="quarter" idx="12"/>
          </p:nvPr>
        </p:nvSpPr>
        <p:spPr/>
        <p:txBody>
          <a:bodyPr/>
          <a:lstStyle/>
          <a:p>
            <a:fld id="{953FA840-7BA5-48A8-BEB4-818C152EB02B}" type="slidenum">
              <a:rPr lang="en-GB" smtClean="0"/>
              <a:t>55</a:t>
            </a:fld>
            <a:endParaRPr lang="en-GB"/>
          </a:p>
        </p:txBody>
      </p:sp>
      <p:pic>
        <p:nvPicPr>
          <p:cNvPr id="11" name="Picture 1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847338" y="2359614"/>
            <a:ext cx="907733" cy="224305"/>
          </a:xfrm>
          <a:prstGeom prst="rect">
            <a:avLst/>
          </a:prstGeom>
        </p:spPr>
      </p:pic>
      <p:pic>
        <p:nvPicPr>
          <p:cNvPr id="14"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14436" y="2745458"/>
            <a:ext cx="173714" cy="138972"/>
          </a:xfrm>
          <a:prstGeom prst="rect">
            <a:avLst/>
          </a:prstGeom>
        </p:spPr>
      </p:pic>
      <p:pic>
        <p:nvPicPr>
          <p:cNvPr id="15" name="Picture 14"/>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24776" y="3003608"/>
            <a:ext cx="1410667" cy="290895"/>
          </a:xfrm>
          <a:prstGeom prst="rect">
            <a:avLst/>
          </a:prstGeom>
        </p:spPr>
      </p:pic>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157680" y="3075860"/>
            <a:ext cx="170057" cy="138972"/>
          </a:xfrm>
          <a:prstGeom prst="rect">
            <a:avLst/>
          </a:prstGeom>
        </p:spPr>
      </p:pic>
      <p:sp>
        <p:nvSpPr>
          <p:cNvPr id="12" name="Date Placeholder 3">
            <a:extLst>
              <a:ext uri="{FF2B5EF4-FFF2-40B4-BE49-F238E27FC236}">
                <a16:creationId xmlns:a16="http://schemas.microsoft.com/office/drawing/2014/main" id="{EADC85BE-A6B5-F14A-AB19-4E365BCD087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0C32EC1B-3805-1541-ACED-6ED6200C3D8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432829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a:xfrm>
            <a:off x="838199" y="1601708"/>
            <a:ext cx="10515600" cy="4343048"/>
          </a:xfrm>
        </p:spPr>
        <p:txBody>
          <a:bodyPr>
            <a:normAutofit/>
          </a:bodyPr>
          <a:lstStyle/>
          <a:p>
            <a:r>
              <a:rPr lang="en-US" sz="2800" dirty="0">
                <a:solidFill>
                  <a:schemeClr val="accent1"/>
                </a:solidFill>
              </a:rPr>
              <a:t>Normal (Gaussian) Distribution:</a:t>
            </a:r>
          </a:p>
          <a:p>
            <a:pPr marL="457200" lvl="1" indent="0">
              <a:buNone/>
            </a:pPr>
            <a:r>
              <a:rPr lang="en-US" b="1" dirty="0"/>
              <a:t>The normal distribution is by far the most important probability distribution. One of the main reasons for that is the </a:t>
            </a:r>
            <a:r>
              <a:rPr lang="en-US" b="1" dirty="0">
                <a:solidFill>
                  <a:srgbClr val="FF0000"/>
                </a:solidFill>
              </a:rPr>
              <a:t>Central Limit Theorem (CLT)</a:t>
            </a:r>
            <a:r>
              <a:rPr lang="en-US" sz="2600" dirty="0"/>
              <a:t>.</a:t>
            </a:r>
          </a:p>
          <a:p>
            <a:pPr marL="457200" lvl="1" indent="0">
              <a:buNone/>
            </a:pPr>
            <a:endParaRPr lang="en-US" sz="2600" dirty="0"/>
          </a:p>
          <a:p>
            <a:pPr marL="457200" lvl="1" indent="0">
              <a:buNone/>
            </a:pP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56</a:t>
            </a:fld>
            <a:endParaRPr lang="en-GB"/>
          </a:p>
        </p:txBody>
      </p:sp>
      <p:sp>
        <p:nvSpPr>
          <p:cNvPr id="7" name="Date Placeholder 3">
            <a:extLst>
              <a:ext uri="{FF2B5EF4-FFF2-40B4-BE49-F238E27FC236}">
                <a16:creationId xmlns:a16="http://schemas.microsoft.com/office/drawing/2014/main" id="{21F85A8B-7AF5-BE4E-8012-37E79CDE1D1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EEA86E31-D7FF-4748-AE5F-97E1FDBCB885}"/>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96576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b="1" dirty="0"/>
              <a:t>As we’ll see later: The </a:t>
            </a:r>
            <a:r>
              <a:rPr lang="en-US" b="1" dirty="0">
                <a:solidFill>
                  <a:srgbClr val="FF0000"/>
                </a:solidFill>
              </a:rPr>
              <a:t>Central Limit Theorem </a:t>
            </a:r>
            <a:r>
              <a:rPr lang="en-US" b="1" dirty="0"/>
              <a:t>says that random variables that are formed as sums of many independent random variables have distributions that are approximately Gaussian (e.g., the random voltage caused by electronic noise that results from the summed contributions of a very large number of randomly-located charge carriers).</a:t>
            </a:r>
          </a:p>
          <a:p>
            <a:pPr marL="457200" lvl="1" indent="0">
              <a:buNone/>
            </a:pP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57</a:t>
            </a:fld>
            <a:endParaRPr lang="en-GB"/>
          </a:p>
        </p:txBody>
      </p:sp>
      <p:sp>
        <p:nvSpPr>
          <p:cNvPr id="7" name="Date Placeholder 3">
            <a:extLst>
              <a:ext uri="{FF2B5EF4-FFF2-40B4-BE49-F238E27FC236}">
                <a16:creationId xmlns:a16="http://schemas.microsoft.com/office/drawing/2014/main" id="{AC3467CA-531C-6940-8DCD-A841D7E1CBA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06F94850-F21C-C741-9538-C0D2CB771C0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50622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r>
              <a:rPr lang="en-US" sz="2800" dirty="0">
                <a:solidFill>
                  <a:schemeClr val="accent1"/>
                </a:solidFill>
              </a:rPr>
              <a:t>Standard normal random variable:</a:t>
            </a:r>
          </a:p>
        </p:txBody>
      </p:sp>
      <p:sp>
        <p:nvSpPr>
          <p:cNvPr id="6" name="Slide Number Placeholder 5"/>
          <p:cNvSpPr>
            <a:spLocks noGrp="1"/>
          </p:cNvSpPr>
          <p:nvPr>
            <p:ph type="sldNum" sz="quarter" idx="12"/>
          </p:nvPr>
        </p:nvSpPr>
        <p:spPr/>
        <p:txBody>
          <a:bodyPr/>
          <a:lstStyle/>
          <a:p>
            <a:fld id="{953FA840-7BA5-48A8-BEB4-818C152EB02B}" type="slidenum">
              <a:rPr lang="en-GB" smtClean="0"/>
              <a:t>58</a:t>
            </a:fld>
            <a:endParaRPr lang="en-GB"/>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385171" y="1702026"/>
            <a:ext cx="1768229" cy="303543"/>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75688" y="2316109"/>
            <a:ext cx="5447314" cy="714971"/>
          </a:xfrm>
          <a:prstGeom prst="rect">
            <a:avLst/>
          </a:prstGeom>
        </p:spPr>
      </p:pic>
      <p:pic>
        <p:nvPicPr>
          <p:cNvPr id="2050" name="Picture 2" descr="Fig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4270" y="3391384"/>
            <a:ext cx="4389129" cy="2687222"/>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3">
            <a:extLst>
              <a:ext uri="{FF2B5EF4-FFF2-40B4-BE49-F238E27FC236}">
                <a16:creationId xmlns:a16="http://schemas.microsoft.com/office/drawing/2014/main" id="{5D564DAC-1B2A-C04B-9825-D2394FBD8B6B}"/>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8F4496B9-32AE-784E-93DB-C09E479BF0AD}"/>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70827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Expected value of the standard normal:</a:t>
            </a:r>
          </a:p>
        </p:txBody>
      </p:sp>
      <p:sp>
        <p:nvSpPr>
          <p:cNvPr id="6" name="Slide Number Placeholder 5"/>
          <p:cNvSpPr>
            <a:spLocks noGrp="1"/>
          </p:cNvSpPr>
          <p:nvPr>
            <p:ph type="sldNum" sz="quarter" idx="12"/>
          </p:nvPr>
        </p:nvSpPr>
        <p:spPr/>
        <p:txBody>
          <a:bodyPr/>
          <a:lstStyle/>
          <a:p>
            <a:fld id="{953FA840-7BA5-48A8-BEB4-818C152EB02B}" type="slidenum">
              <a:rPr lang="en-GB" smtClean="0"/>
              <a:t>59</a:t>
            </a:fld>
            <a:endParaRPr lang="en-GB"/>
          </a:p>
        </p:txBody>
      </p:sp>
      <p:grpSp>
        <p:nvGrpSpPr>
          <p:cNvPr id="5" name="Group 4">
            <a:extLst>
              <a:ext uri="{FF2B5EF4-FFF2-40B4-BE49-F238E27FC236}">
                <a16:creationId xmlns:a16="http://schemas.microsoft.com/office/drawing/2014/main" id="{B7C3A6E0-5E0C-174C-AF3F-91ABBD1463F6}"/>
              </a:ext>
            </a:extLst>
          </p:cNvPr>
          <p:cNvGrpSpPr/>
          <p:nvPr/>
        </p:nvGrpSpPr>
        <p:grpSpPr>
          <a:xfrm>
            <a:off x="2022497" y="2613417"/>
            <a:ext cx="4373181" cy="1422650"/>
            <a:chOff x="1364458" y="2822355"/>
            <a:chExt cx="4373181" cy="1422650"/>
          </a:xfrm>
        </p:grpSpPr>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64458" y="2822355"/>
              <a:ext cx="4373181" cy="663772"/>
            </a:xfrm>
            <a:prstGeom prst="rect">
              <a:avLst/>
            </a:prstGeom>
          </p:spPr>
        </p:pic>
        <p:pic>
          <p:nvPicPr>
            <p:cNvPr id="12" name="Picture 11"/>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rot="16200000">
              <a:off x="4096380" y="3083211"/>
              <a:ext cx="242855" cy="1272814"/>
            </a:xfrm>
            <a:prstGeom prst="rect">
              <a:avLst/>
            </a:prstGeom>
          </p:spPr>
        </p:pic>
        <p:pic>
          <p:nvPicPr>
            <p:cNvPr id="13" name="Picture 12"/>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006877" y="3966757"/>
              <a:ext cx="568228" cy="278248"/>
            </a:xfrm>
            <a:prstGeom prst="rect">
              <a:avLst/>
            </a:prstGeom>
          </p:spPr>
        </p:pic>
      </p:grpSp>
      <p:sp>
        <p:nvSpPr>
          <p:cNvPr id="14" name="TextBox 13"/>
          <p:cNvSpPr txBox="1"/>
          <p:nvPr/>
        </p:nvSpPr>
        <p:spPr>
          <a:xfrm>
            <a:off x="1378418" y="4691987"/>
            <a:ext cx="4376648" cy="461665"/>
          </a:xfrm>
          <a:prstGeom prst="rect">
            <a:avLst/>
          </a:prstGeom>
          <a:noFill/>
        </p:spPr>
        <p:txBody>
          <a:bodyPr wrap="square" rtlCol="0">
            <a:spAutoFit/>
          </a:bodyPr>
          <a:lstStyle/>
          <a:p>
            <a:r>
              <a:rPr lang="en-US" sz="2400" b="1" dirty="0"/>
              <a:t>Since            is and odd function.</a:t>
            </a:r>
            <a:r>
              <a:rPr lang="en-US" dirty="0"/>
              <a:t>  </a:t>
            </a:r>
          </a:p>
        </p:txBody>
      </p:sp>
      <p:pic>
        <p:nvPicPr>
          <p:cNvPr id="16" name="Picture 1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264392" y="4792312"/>
            <a:ext cx="568228" cy="278248"/>
          </a:xfrm>
          <a:prstGeom prst="rect">
            <a:avLst/>
          </a:prstGeom>
        </p:spPr>
      </p:pic>
      <p:grpSp>
        <p:nvGrpSpPr>
          <p:cNvPr id="4" name="Group 3">
            <a:extLst>
              <a:ext uri="{FF2B5EF4-FFF2-40B4-BE49-F238E27FC236}">
                <a16:creationId xmlns:a16="http://schemas.microsoft.com/office/drawing/2014/main" id="{AA13C1EE-1F47-564A-BED0-AD5EB38D0CB2}"/>
              </a:ext>
            </a:extLst>
          </p:cNvPr>
          <p:cNvGrpSpPr/>
          <p:nvPr/>
        </p:nvGrpSpPr>
        <p:grpSpPr>
          <a:xfrm>
            <a:off x="7158622" y="2347221"/>
            <a:ext cx="3495389" cy="2445091"/>
            <a:chOff x="6724650" y="2574584"/>
            <a:chExt cx="3495389" cy="2445091"/>
          </a:xfrm>
        </p:grpSpPr>
        <p:cxnSp>
          <p:nvCxnSpPr>
            <p:cNvPr id="22" name="Straight Arrow Connector 21"/>
            <p:cNvCxnSpPr/>
            <p:nvPr/>
          </p:nvCxnSpPr>
          <p:spPr>
            <a:xfrm flipV="1">
              <a:off x="8346434" y="2686050"/>
              <a:ext cx="0" cy="23336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724650" y="3871912"/>
              <a:ext cx="3495389" cy="6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8350250" y="3037770"/>
              <a:ext cx="1409700" cy="838905"/>
            </a:xfrm>
            <a:custGeom>
              <a:avLst/>
              <a:gdLst>
                <a:gd name="connsiteX0" fmla="*/ 0 w 1409700"/>
                <a:gd name="connsiteY0" fmla="*/ 838905 h 838905"/>
                <a:gd name="connsiteX1" fmla="*/ 533400 w 1409700"/>
                <a:gd name="connsiteY1" fmla="*/ 705 h 838905"/>
                <a:gd name="connsiteX2" fmla="*/ 1057275 w 1409700"/>
                <a:gd name="connsiteY2" fmla="*/ 696030 h 838905"/>
                <a:gd name="connsiteX3" fmla="*/ 1409700 w 1409700"/>
                <a:gd name="connsiteY3" fmla="*/ 800805 h 838905"/>
              </a:gdLst>
              <a:ahLst/>
              <a:cxnLst>
                <a:cxn ang="0">
                  <a:pos x="connsiteX0" y="connsiteY0"/>
                </a:cxn>
                <a:cxn ang="0">
                  <a:pos x="connsiteX1" y="connsiteY1"/>
                </a:cxn>
                <a:cxn ang="0">
                  <a:pos x="connsiteX2" y="connsiteY2"/>
                </a:cxn>
                <a:cxn ang="0">
                  <a:pos x="connsiteX3" y="connsiteY3"/>
                </a:cxn>
              </a:cxnLst>
              <a:rect l="l" t="t" r="r" b="b"/>
              <a:pathLst>
                <a:path w="1409700" h="838905">
                  <a:moveTo>
                    <a:pt x="0" y="838905"/>
                  </a:moveTo>
                  <a:cubicBezTo>
                    <a:pt x="178594" y="431711"/>
                    <a:pt x="357188" y="24517"/>
                    <a:pt x="533400" y="705"/>
                  </a:cubicBezTo>
                  <a:cubicBezTo>
                    <a:pt x="709612" y="-23107"/>
                    <a:pt x="911225" y="562680"/>
                    <a:pt x="1057275" y="696030"/>
                  </a:cubicBezTo>
                  <a:cubicBezTo>
                    <a:pt x="1203325" y="829380"/>
                    <a:pt x="1306512" y="815092"/>
                    <a:pt x="1409700" y="800805"/>
                  </a:cubicBezTo>
                </a:path>
              </a:pathLst>
            </a:cu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0" name="Freeform 29"/>
            <p:cNvSpPr/>
            <p:nvPr/>
          </p:nvSpPr>
          <p:spPr>
            <a:xfrm rot="10800000">
              <a:off x="6943084" y="3878262"/>
              <a:ext cx="1409700" cy="838905"/>
            </a:xfrm>
            <a:custGeom>
              <a:avLst/>
              <a:gdLst>
                <a:gd name="connsiteX0" fmla="*/ 0 w 1409700"/>
                <a:gd name="connsiteY0" fmla="*/ 838905 h 838905"/>
                <a:gd name="connsiteX1" fmla="*/ 533400 w 1409700"/>
                <a:gd name="connsiteY1" fmla="*/ 705 h 838905"/>
                <a:gd name="connsiteX2" fmla="*/ 1057275 w 1409700"/>
                <a:gd name="connsiteY2" fmla="*/ 696030 h 838905"/>
                <a:gd name="connsiteX3" fmla="*/ 1409700 w 1409700"/>
                <a:gd name="connsiteY3" fmla="*/ 800805 h 838905"/>
              </a:gdLst>
              <a:ahLst/>
              <a:cxnLst>
                <a:cxn ang="0">
                  <a:pos x="connsiteX0" y="connsiteY0"/>
                </a:cxn>
                <a:cxn ang="0">
                  <a:pos x="connsiteX1" y="connsiteY1"/>
                </a:cxn>
                <a:cxn ang="0">
                  <a:pos x="connsiteX2" y="connsiteY2"/>
                </a:cxn>
                <a:cxn ang="0">
                  <a:pos x="connsiteX3" y="connsiteY3"/>
                </a:cxn>
              </a:cxnLst>
              <a:rect l="l" t="t" r="r" b="b"/>
              <a:pathLst>
                <a:path w="1409700" h="838905">
                  <a:moveTo>
                    <a:pt x="0" y="838905"/>
                  </a:moveTo>
                  <a:cubicBezTo>
                    <a:pt x="178594" y="431711"/>
                    <a:pt x="357188" y="24517"/>
                    <a:pt x="533400" y="705"/>
                  </a:cubicBezTo>
                  <a:cubicBezTo>
                    <a:pt x="709612" y="-23107"/>
                    <a:pt x="911225" y="562680"/>
                    <a:pt x="1057275" y="696030"/>
                  </a:cubicBezTo>
                  <a:cubicBezTo>
                    <a:pt x="1203325" y="829380"/>
                    <a:pt x="1306512" y="815092"/>
                    <a:pt x="1409700" y="800805"/>
                  </a:cubicBezTo>
                </a:path>
              </a:pathLst>
            </a:cu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32" name="Picture 3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472344" y="2574584"/>
              <a:ext cx="464914" cy="227657"/>
            </a:xfrm>
            <a:prstGeom prst="rect">
              <a:avLst/>
            </a:prstGeom>
          </p:spPr>
        </p:pic>
      </p:grpSp>
      <p:sp>
        <p:nvSpPr>
          <p:cNvPr id="17" name="Date Placeholder 3">
            <a:extLst>
              <a:ext uri="{FF2B5EF4-FFF2-40B4-BE49-F238E27FC236}">
                <a16:creationId xmlns:a16="http://schemas.microsoft.com/office/drawing/2014/main" id="{3C1F80DD-AEB8-1640-B5C2-8226CB173AC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8" name="Footer Placeholder 4">
            <a:extLst>
              <a:ext uri="{FF2B5EF4-FFF2-40B4-BE49-F238E27FC236}">
                <a16:creationId xmlns:a16="http://schemas.microsoft.com/office/drawing/2014/main" id="{B82DD055-8945-4F4C-95C4-DDAD2AA3E298}"/>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45142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Discrete</a:t>
            </a:r>
            <a:r>
              <a:rPr lang="en-US" dirty="0" smtClean="0"/>
              <a:t> </a:t>
            </a:r>
            <a:r>
              <a:rPr lang="en-US" dirty="0"/>
              <a:t>Random </a:t>
            </a:r>
            <a:r>
              <a:rPr lang="en-US" dirty="0" smtClean="0"/>
              <a:t>Variables: PMF &amp; CDF</a:t>
            </a:r>
            <a:endParaRPr lang="en-US" dirty="0"/>
          </a:p>
        </p:txBody>
      </p:sp>
      <p:sp>
        <p:nvSpPr>
          <p:cNvPr id="3" name="Content Placeholder 2"/>
          <p:cNvSpPr>
            <a:spLocks noGrp="1"/>
          </p:cNvSpPr>
          <p:nvPr>
            <p:ph idx="1"/>
          </p:nvPr>
        </p:nvSpPr>
        <p:spPr/>
        <p:txBody>
          <a:bodyPr>
            <a:normAutofit/>
          </a:bodyPr>
          <a:lstStyle/>
          <a:p>
            <a:pPr marL="0" indent="0">
              <a:lnSpc>
                <a:spcPct val="100000"/>
              </a:lnSpc>
              <a:buNone/>
            </a:pPr>
            <a:r>
              <a:rPr lang="en-US" dirty="0"/>
              <a:t>The jump at                  is given by the </a:t>
            </a:r>
            <a:r>
              <a:rPr lang="en-US" dirty="0">
                <a:solidFill>
                  <a:srgbClr val="FF0000"/>
                </a:solidFill>
              </a:rPr>
              <a:t>PMF</a:t>
            </a:r>
            <a:r>
              <a:rPr lang="en-US" dirty="0"/>
              <a:t> </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6</a:t>
            </a:fld>
            <a:endParaRPr lang="en-GB"/>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90314" y="1786602"/>
            <a:ext cx="991086" cy="184686"/>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254830" y="1695042"/>
            <a:ext cx="1066057" cy="303543"/>
          </a:xfrm>
          <a:prstGeom prst="rect">
            <a:avLst/>
          </a:prstGeom>
        </p:spPr>
      </p:pic>
      <p:pic>
        <p:nvPicPr>
          <p:cNvPr id="16" name="Picture 15"/>
          <p:cNvPicPr>
            <a:picLocks noChangeAspect="1"/>
          </p:cNvPicPr>
          <p:nvPr/>
        </p:nvPicPr>
        <p:blipFill>
          <a:blip r:embed="rId7"/>
          <a:stretch>
            <a:fillRect/>
          </a:stretch>
        </p:blipFill>
        <p:spPr>
          <a:xfrm>
            <a:off x="5905158" y="2881153"/>
            <a:ext cx="4508842" cy="2883205"/>
          </a:xfrm>
          <a:prstGeom prst="rect">
            <a:avLst/>
          </a:prstGeom>
        </p:spPr>
      </p:pic>
      <p:pic>
        <p:nvPicPr>
          <p:cNvPr id="17" name="Picture 16"/>
          <p:cNvPicPr>
            <a:picLocks noChangeAspect="1"/>
          </p:cNvPicPr>
          <p:nvPr/>
        </p:nvPicPr>
        <p:blipFill>
          <a:blip r:embed="rId8"/>
          <a:stretch>
            <a:fillRect/>
          </a:stretch>
        </p:blipFill>
        <p:spPr>
          <a:xfrm>
            <a:off x="1638300" y="2881153"/>
            <a:ext cx="3450644" cy="2883205"/>
          </a:xfrm>
          <a:prstGeom prst="rect">
            <a:avLst/>
          </a:prstGeom>
        </p:spPr>
      </p:pic>
      <p:sp>
        <p:nvSpPr>
          <p:cNvPr id="11" name="Date Placeholder 3">
            <a:extLst>
              <a:ext uri="{FF2B5EF4-FFF2-40B4-BE49-F238E27FC236}">
                <a16:creationId xmlns:a16="http://schemas.microsoft.com/office/drawing/2014/main" id="{CEDC5C6B-D237-9C4F-BE42-3C87155C063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E81789D1-3663-724B-AC78-78B4B82A73A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895626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Variance of the standard normal:</a:t>
            </a:r>
          </a:p>
        </p:txBody>
      </p:sp>
      <p:sp>
        <p:nvSpPr>
          <p:cNvPr id="6" name="Slide Number Placeholder 5"/>
          <p:cNvSpPr>
            <a:spLocks noGrp="1"/>
          </p:cNvSpPr>
          <p:nvPr>
            <p:ph type="sldNum" sz="quarter" idx="12"/>
          </p:nvPr>
        </p:nvSpPr>
        <p:spPr/>
        <p:txBody>
          <a:bodyPr/>
          <a:lstStyle/>
          <a:p>
            <a:fld id="{953FA840-7BA5-48A8-BEB4-818C152EB02B}" type="slidenum">
              <a:rPr lang="en-GB" smtClean="0"/>
              <a:t>60</a:t>
            </a:fld>
            <a:endParaRPr lang="en-GB"/>
          </a:p>
        </p:txBody>
      </p:sp>
      <p:grpSp>
        <p:nvGrpSpPr>
          <p:cNvPr id="4" name="Group 3">
            <a:extLst>
              <a:ext uri="{FF2B5EF4-FFF2-40B4-BE49-F238E27FC236}">
                <a16:creationId xmlns:a16="http://schemas.microsoft.com/office/drawing/2014/main" id="{B3592AA9-41EF-5447-9E60-D70B38101A7F}"/>
              </a:ext>
            </a:extLst>
          </p:cNvPr>
          <p:cNvGrpSpPr/>
          <p:nvPr/>
        </p:nvGrpSpPr>
        <p:grpSpPr>
          <a:xfrm>
            <a:off x="1588122" y="2400671"/>
            <a:ext cx="9015754" cy="1534524"/>
            <a:chOff x="1489124" y="2819858"/>
            <a:chExt cx="9015754" cy="1534524"/>
          </a:xfrm>
        </p:grpSpPr>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89124" y="2819858"/>
              <a:ext cx="8541867" cy="663773"/>
            </a:xfrm>
            <a:prstGeom prst="rect">
              <a:avLst/>
            </a:prstGeom>
          </p:spPr>
        </p:pic>
        <p:sp>
          <p:nvSpPr>
            <p:cNvPr id="17" name="TextBox 16"/>
            <p:cNvSpPr txBox="1"/>
            <p:nvPr/>
          </p:nvSpPr>
          <p:spPr>
            <a:xfrm>
              <a:off x="8153400" y="3954272"/>
              <a:ext cx="2351478" cy="400110"/>
            </a:xfrm>
            <a:prstGeom prst="rect">
              <a:avLst/>
            </a:prstGeom>
            <a:noFill/>
          </p:spPr>
          <p:txBody>
            <a:bodyPr wrap="none" rtlCol="0">
              <a:spAutoFit/>
            </a:bodyPr>
            <a:lstStyle/>
            <a:p>
              <a:r>
                <a:rPr lang="en-US" sz="2000" b="1" dirty="0">
                  <a:solidFill>
                    <a:srgbClr val="FF0000"/>
                  </a:solidFill>
                </a:rPr>
                <a:t>Integration by parts.</a:t>
              </a:r>
            </a:p>
          </p:txBody>
        </p:sp>
        <p:cxnSp>
          <p:nvCxnSpPr>
            <p:cNvPr id="19" name="Curved Connector 18"/>
            <p:cNvCxnSpPr/>
            <p:nvPr/>
          </p:nvCxnSpPr>
          <p:spPr>
            <a:xfrm rot="5400000" flipH="1" flipV="1">
              <a:off x="9203309" y="3437498"/>
              <a:ext cx="462300" cy="319825"/>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477982" y="3449315"/>
              <a:ext cx="107276" cy="278248"/>
            </a:xfrm>
            <a:prstGeom prst="rect">
              <a:avLst/>
            </a:prstGeom>
          </p:spPr>
        </p:pic>
        <p:pic>
          <p:nvPicPr>
            <p:cNvPr id="21" name="Picture 20"/>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463734" y="3845426"/>
              <a:ext cx="135772" cy="184381"/>
            </a:xfrm>
            <a:prstGeom prst="rect">
              <a:avLst/>
            </a:prstGeom>
          </p:spPr>
        </p:pic>
      </p:grpSp>
      <p:grpSp>
        <p:nvGrpSpPr>
          <p:cNvPr id="5" name="Group 4">
            <a:extLst>
              <a:ext uri="{FF2B5EF4-FFF2-40B4-BE49-F238E27FC236}">
                <a16:creationId xmlns:a16="http://schemas.microsoft.com/office/drawing/2014/main" id="{81EAD941-2CBC-5046-BDB8-32CA2DED59DB}"/>
              </a:ext>
            </a:extLst>
          </p:cNvPr>
          <p:cNvGrpSpPr/>
          <p:nvPr/>
        </p:nvGrpSpPr>
        <p:grpSpPr>
          <a:xfrm>
            <a:off x="2036964" y="3964406"/>
            <a:ext cx="4521637" cy="834743"/>
            <a:chOff x="1530068" y="4951637"/>
            <a:chExt cx="4521637" cy="834743"/>
          </a:xfrm>
        </p:grpSpPr>
        <p:pic>
          <p:nvPicPr>
            <p:cNvPr id="22" name="Picture 2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530068" y="5217238"/>
              <a:ext cx="2327772" cy="303543"/>
            </a:xfrm>
            <a:prstGeom prst="rect">
              <a:avLst/>
            </a:prstGeom>
          </p:spPr>
        </p:pic>
        <p:pic>
          <p:nvPicPr>
            <p:cNvPr id="24" name="Picture 2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038600" y="4951637"/>
              <a:ext cx="2013105" cy="834743"/>
            </a:xfrm>
            <a:prstGeom prst="rect">
              <a:avLst/>
            </a:prstGeom>
          </p:spPr>
        </p:pic>
      </p:grpSp>
      <p:sp>
        <p:nvSpPr>
          <p:cNvPr id="14" name="Date Placeholder 3">
            <a:extLst>
              <a:ext uri="{FF2B5EF4-FFF2-40B4-BE49-F238E27FC236}">
                <a16:creationId xmlns:a16="http://schemas.microsoft.com/office/drawing/2014/main" id="{8F995188-B628-E249-852C-61A67179FA21}"/>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A0DDE119-AE75-1943-B4C7-1685C05618F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448507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600" dirty="0">
                <a:solidFill>
                  <a:schemeClr val="accent1"/>
                </a:solidFill>
              </a:rPr>
              <a:t>CDF of the standard normal: </a:t>
            </a:r>
            <a:r>
              <a:rPr lang="en-US" dirty="0"/>
              <a:t>The CDF of the standard normal distribution is denoted by the     function.</a:t>
            </a: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61</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051045" y="2804766"/>
            <a:ext cx="5855086" cy="724114"/>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925549" y="2066635"/>
            <a:ext cx="215772" cy="208457"/>
          </a:xfrm>
          <a:prstGeom prst="rect">
            <a:avLst/>
          </a:prstGeom>
        </p:spPr>
      </p:pic>
      <p:pic>
        <p:nvPicPr>
          <p:cNvPr id="5122" name="Picture 2" descr="Fig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7601" y="3847763"/>
            <a:ext cx="7036795" cy="2105424"/>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id="{6F634696-ABE4-2C44-9CF1-2C01FB824D4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7D58D9A9-26FA-8845-85B1-4EB07070FBD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7063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a:xfrm>
            <a:off x="838199" y="1640983"/>
            <a:ext cx="10280779" cy="4343048"/>
          </a:xfrm>
        </p:spPr>
        <p:txBody>
          <a:bodyPr>
            <a:normAutofit/>
          </a:bodyPr>
          <a:lstStyle/>
          <a:p>
            <a:pPr marL="0" indent="0">
              <a:buNone/>
            </a:pPr>
            <a:r>
              <a:rPr lang="en-US" dirty="0">
                <a:solidFill>
                  <a:schemeClr val="accent1"/>
                </a:solidFill>
              </a:rPr>
              <a:t>Here are some properties of the      function:</a:t>
            </a:r>
          </a:p>
          <a:p>
            <a:pPr marL="457200" indent="-457200">
              <a:lnSpc>
                <a:spcPct val="150000"/>
              </a:lnSpc>
              <a:buFont typeface="+mj-lt"/>
              <a:buAutoNum type="arabicParenR"/>
            </a:pPr>
            <a:r>
              <a:rPr lang="en-US" dirty="0"/>
              <a:t>  </a:t>
            </a:r>
          </a:p>
          <a:p>
            <a:pPr marL="457200" indent="-457200">
              <a:lnSpc>
                <a:spcPct val="150000"/>
              </a:lnSpc>
              <a:buFont typeface="+mj-lt"/>
              <a:buAutoNum type="arabicParenR"/>
            </a:pPr>
            <a:r>
              <a:rPr lang="en-US" sz="2600" dirty="0"/>
              <a:t> </a:t>
            </a:r>
          </a:p>
          <a:p>
            <a:pPr marL="457200" indent="-457200">
              <a:lnSpc>
                <a:spcPct val="150000"/>
              </a:lnSpc>
              <a:buFont typeface="+mj-lt"/>
              <a:buAutoNum type="arabicParenR"/>
            </a:pPr>
            <a:r>
              <a:rPr lang="en-US" sz="2600" dirty="0"/>
              <a:t> </a:t>
            </a:r>
          </a:p>
          <a:p>
            <a:pPr marL="457200" indent="-457200">
              <a:lnSpc>
                <a:spcPct val="150000"/>
              </a:lnSpc>
              <a:buFont typeface="+mj-lt"/>
              <a:buAutoNum type="arabicParenR"/>
            </a:pPr>
            <a:r>
              <a:rPr lang="en-US" sz="26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62</a:t>
            </a:fld>
            <a:endParaRPr lang="en-GB"/>
          </a:p>
        </p:txBody>
      </p:sp>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5068247" y="1752006"/>
            <a:ext cx="215772" cy="208457"/>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384797" y="2333892"/>
            <a:ext cx="4438552" cy="393905"/>
          </a:xfrm>
          <a:prstGeom prst="rect">
            <a:avLst/>
          </a:prstGeom>
        </p:spPr>
      </p:pic>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4797" y="2881815"/>
            <a:ext cx="1344305" cy="601752"/>
          </a:xfrm>
          <a:prstGeom prst="rect">
            <a:avLst/>
          </a:prstGeom>
        </p:spPr>
      </p:pic>
      <p:pic>
        <p:nvPicPr>
          <p:cNvPr id="16" name="Picture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384797" y="3766500"/>
            <a:ext cx="4550856" cy="278248"/>
          </a:xfrm>
          <a:prstGeom prst="rect">
            <a:avLst/>
          </a:prstGeom>
        </p:spPr>
      </p:pic>
      <p:pic>
        <p:nvPicPr>
          <p:cNvPr id="15" name="Picture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384797" y="4508623"/>
            <a:ext cx="2601448" cy="278248"/>
          </a:xfrm>
          <a:prstGeom prst="rect">
            <a:avLst/>
          </a:prstGeom>
        </p:spPr>
      </p:pic>
      <p:grpSp>
        <p:nvGrpSpPr>
          <p:cNvPr id="5" name="Group 4">
            <a:extLst>
              <a:ext uri="{FF2B5EF4-FFF2-40B4-BE49-F238E27FC236}">
                <a16:creationId xmlns:a16="http://schemas.microsoft.com/office/drawing/2014/main" id="{F173CAF0-6021-7F4C-BCDA-50F9FF589FDD}"/>
              </a:ext>
            </a:extLst>
          </p:cNvPr>
          <p:cNvGrpSpPr/>
          <p:nvPr/>
        </p:nvGrpSpPr>
        <p:grpSpPr>
          <a:xfrm>
            <a:off x="6906314" y="2333892"/>
            <a:ext cx="3784937" cy="2744843"/>
            <a:chOff x="6866557" y="3139443"/>
            <a:chExt cx="3784937" cy="2744843"/>
          </a:xfrm>
        </p:grpSpPr>
        <p:pic>
          <p:nvPicPr>
            <p:cNvPr id="7" name="Picture 6"/>
            <p:cNvPicPr>
              <a:picLocks noChangeAspect="1"/>
            </p:cNvPicPr>
            <p:nvPr/>
          </p:nvPicPr>
          <p:blipFill>
            <a:blip r:embed="rId15"/>
            <a:stretch>
              <a:fillRect/>
            </a:stretch>
          </p:blipFill>
          <p:spPr>
            <a:xfrm>
              <a:off x="6866557" y="3139443"/>
              <a:ext cx="3784937" cy="2404879"/>
            </a:xfrm>
            <a:prstGeom prst="rect">
              <a:avLst/>
            </a:prstGeom>
          </p:spPr>
        </p:pic>
        <p:pic>
          <p:nvPicPr>
            <p:cNvPr id="21" name="Picture 20"/>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2521" y="5631334"/>
              <a:ext cx="786286" cy="252952"/>
            </a:xfrm>
            <a:prstGeom prst="rect">
              <a:avLst/>
            </a:prstGeom>
          </p:spPr>
        </p:pic>
        <p:pic>
          <p:nvPicPr>
            <p:cNvPr id="22" name="Picture 21"/>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93121" y="5631334"/>
              <a:ext cx="786286" cy="252952"/>
            </a:xfrm>
            <a:prstGeom prst="rect">
              <a:avLst/>
            </a:prstGeom>
          </p:spPr>
        </p:pic>
      </p:grpSp>
      <p:sp>
        <p:nvSpPr>
          <p:cNvPr id="17" name="Date Placeholder 3">
            <a:extLst>
              <a:ext uri="{FF2B5EF4-FFF2-40B4-BE49-F238E27FC236}">
                <a16:creationId xmlns:a16="http://schemas.microsoft.com/office/drawing/2014/main" id="{5A96E920-267C-994C-B461-733E949F1DE5}"/>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8" name="Footer Placeholder 4">
            <a:extLst>
              <a:ext uri="{FF2B5EF4-FFF2-40B4-BE49-F238E27FC236}">
                <a16:creationId xmlns:a16="http://schemas.microsoft.com/office/drawing/2014/main" id="{CD65F1F6-1F30-304C-B523-0DBDB1F3317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532320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dirty="0"/>
              <a:t>The standard normal CDF            can’t be evaluated in closed form (except at a few specific values of    ), but numerical approximations are widely available (e.g., the </a:t>
            </a:r>
            <a:r>
              <a:rPr lang="en-US" dirty="0" err="1">
                <a:solidFill>
                  <a:srgbClr val="FF0000"/>
                </a:solidFill>
              </a:rPr>
              <a:t>normcdf</a:t>
            </a:r>
            <a:r>
              <a:rPr lang="en-US" dirty="0"/>
              <a:t> command in MATLAB).</a:t>
            </a:r>
          </a:p>
          <a:p>
            <a:pPr marL="0" indent="0">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63</a:t>
            </a:fld>
            <a:endParaRPr lang="en-GB"/>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22084" y="1665468"/>
            <a:ext cx="654630" cy="303543"/>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97344" y="2078195"/>
            <a:ext cx="153600" cy="138972"/>
          </a:xfrm>
          <a:prstGeom prst="rect">
            <a:avLst/>
          </a:prstGeom>
        </p:spPr>
      </p:pic>
      <p:sp>
        <p:nvSpPr>
          <p:cNvPr id="9" name="Date Placeholder 3">
            <a:extLst>
              <a:ext uri="{FF2B5EF4-FFF2-40B4-BE49-F238E27FC236}">
                <a16:creationId xmlns:a16="http://schemas.microsoft.com/office/drawing/2014/main" id="{A5FAE575-36F5-DC42-93F8-F15E49232984}"/>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E0A63A1A-F6C9-BE4F-9CCC-2160CF2F37B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4227025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r>
              <a:rPr lang="en-US" sz="2800" dirty="0">
                <a:solidFill>
                  <a:schemeClr val="accent1"/>
                </a:solidFill>
              </a:rPr>
              <a:t>General Normal random variables:</a:t>
            </a:r>
          </a:p>
        </p:txBody>
      </p:sp>
      <p:sp>
        <p:nvSpPr>
          <p:cNvPr id="6" name="Slide Number Placeholder 5"/>
          <p:cNvSpPr>
            <a:spLocks noGrp="1"/>
          </p:cNvSpPr>
          <p:nvPr>
            <p:ph type="sldNum" sz="quarter" idx="12"/>
          </p:nvPr>
        </p:nvSpPr>
        <p:spPr/>
        <p:txBody>
          <a:bodyPr/>
          <a:lstStyle/>
          <a:p>
            <a:fld id="{953FA840-7BA5-48A8-BEB4-818C152EB02B}" type="slidenum">
              <a:rPr lang="en-GB" smtClean="0"/>
              <a:t>64</a:t>
            </a:fld>
            <a:endParaRPr lang="en-GB"/>
          </a:p>
        </p:txBody>
      </p:sp>
      <p:grpSp>
        <p:nvGrpSpPr>
          <p:cNvPr id="4" name="Group 3">
            <a:extLst>
              <a:ext uri="{FF2B5EF4-FFF2-40B4-BE49-F238E27FC236}">
                <a16:creationId xmlns:a16="http://schemas.microsoft.com/office/drawing/2014/main" id="{07BF5005-DCDE-024A-83FA-96E1C0951E53}"/>
              </a:ext>
            </a:extLst>
          </p:cNvPr>
          <p:cNvGrpSpPr/>
          <p:nvPr/>
        </p:nvGrpSpPr>
        <p:grpSpPr>
          <a:xfrm>
            <a:off x="1175801" y="2330073"/>
            <a:ext cx="8498286" cy="3121728"/>
            <a:chOff x="1493487" y="2799309"/>
            <a:chExt cx="8498286" cy="3121728"/>
          </a:xfrm>
        </p:grpSpPr>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93487" y="2799309"/>
              <a:ext cx="5719771" cy="272457"/>
            </a:xfrm>
            <a:prstGeom prst="rect">
              <a:avLst/>
            </a:prstGeom>
          </p:spPr>
        </p:pic>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493487" y="3364102"/>
              <a:ext cx="1768229" cy="303543"/>
            </a:xfrm>
            <a:prstGeom prst="rect">
              <a:avLst/>
            </a:prstGeom>
          </p:spPr>
        </p:pic>
        <p:pic>
          <p:nvPicPr>
            <p:cNvPr id="15" name="Picture 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93487" y="3959981"/>
              <a:ext cx="2713600" cy="341943"/>
            </a:xfrm>
            <a:prstGeom prst="rect">
              <a:avLst/>
            </a:prstGeom>
          </p:spPr>
        </p:pic>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93487" y="4680482"/>
              <a:ext cx="8498286" cy="278248"/>
            </a:xfrm>
            <a:prstGeom prst="rect">
              <a:avLst/>
            </a:prstGeom>
          </p:spPr>
        </p:pic>
        <p:cxnSp>
          <p:nvCxnSpPr>
            <p:cNvPr id="21" name="Straight Arrow Connector 20"/>
            <p:cNvCxnSpPr/>
            <p:nvPr/>
          </p:nvCxnSpPr>
          <p:spPr>
            <a:xfrm flipH="1" flipV="1">
              <a:off x="4722125" y="4958730"/>
              <a:ext cx="81887" cy="70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63069" y="5736656"/>
              <a:ext cx="135772" cy="184381"/>
            </a:xfrm>
            <a:prstGeom prst="rect">
              <a:avLst/>
            </a:prstGeom>
          </p:spPr>
        </p:pic>
      </p:grpSp>
      <p:sp>
        <p:nvSpPr>
          <p:cNvPr id="13" name="Date Placeholder 3">
            <a:extLst>
              <a:ext uri="{FF2B5EF4-FFF2-40B4-BE49-F238E27FC236}">
                <a16:creationId xmlns:a16="http://schemas.microsoft.com/office/drawing/2014/main" id="{E5B26D13-E70D-FC41-95E7-DDBB1482EA2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4637E1D6-21D3-FD4A-8BB8-0345A8885847}"/>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727483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r>
              <a:rPr lang="en-US" sz="2800" dirty="0">
                <a:solidFill>
                  <a:schemeClr val="accent1"/>
                </a:solidFill>
              </a:rPr>
              <a:t>General Normal random variables:</a:t>
            </a:r>
          </a:p>
        </p:txBody>
      </p:sp>
      <p:sp>
        <p:nvSpPr>
          <p:cNvPr id="6" name="Slide Number Placeholder 5"/>
          <p:cNvSpPr>
            <a:spLocks noGrp="1"/>
          </p:cNvSpPr>
          <p:nvPr>
            <p:ph type="sldNum" sz="quarter" idx="12"/>
          </p:nvPr>
        </p:nvSpPr>
        <p:spPr/>
        <p:txBody>
          <a:bodyPr/>
          <a:lstStyle/>
          <a:p>
            <a:fld id="{953FA840-7BA5-48A8-BEB4-818C152EB02B}" type="slidenum">
              <a:rPr lang="en-GB" smtClean="0"/>
              <a:t>65</a:t>
            </a:fld>
            <a:endParaRPr lang="en-GB"/>
          </a:p>
        </p:txBody>
      </p:sp>
      <p:grpSp>
        <p:nvGrpSpPr>
          <p:cNvPr id="4" name="Group 3">
            <a:extLst>
              <a:ext uri="{FF2B5EF4-FFF2-40B4-BE49-F238E27FC236}">
                <a16:creationId xmlns:a16="http://schemas.microsoft.com/office/drawing/2014/main" id="{3CB98CD1-0BDD-0E4E-81C8-DD210E1ADC5D}"/>
              </a:ext>
            </a:extLst>
          </p:cNvPr>
          <p:cNvGrpSpPr/>
          <p:nvPr/>
        </p:nvGrpSpPr>
        <p:grpSpPr>
          <a:xfrm>
            <a:off x="3068721" y="2298640"/>
            <a:ext cx="5819734" cy="1974420"/>
            <a:chOff x="1475476" y="2785658"/>
            <a:chExt cx="5819734" cy="1974420"/>
          </a:xfrm>
        </p:grpSpPr>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75476" y="2785658"/>
              <a:ext cx="5819734" cy="313448"/>
            </a:xfrm>
            <a:prstGeom prst="rect">
              <a:avLst/>
            </a:prstGeom>
          </p:spPr>
        </p:pic>
        <p:pic>
          <p:nvPicPr>
            <p:cNvPr id="10" name="Picture 9"/>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rot="16200000">
              <a:off x="5870980" y="2861733"/>
              <a:ext cx="174486" cy="779863"/>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925572" y="3366706"/>
              <a:ext cx="113981" cy="182705"/>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75478" y="4190938"/>
              <a:ext cx="2629487" cy="341943"/>
            </a:xfrm>
            <a:prstGeom prst="rect">
              <a:avLst/>
            </a:prstGeom>
          </p:spPr>
        </p:pic>
        <p:pic>
          <p:nvPicPr>
            <p:cNvPr id="14" name="Picture 1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393441" y="3925335"/>
              <a:ext cx="2241067" cy="834743"/>
            </a:xfrm>
            <a:prstGeom prst="rect">
              <a:avLst/>
            </a:prstGeom>
          </p:spPr>
        </p:pic>
      </p:grpSp>
      <p:sp>
        <p:nvSpPr>
          <p:cNvPr id="12" name="Date Placeholder 3">
            <a:extLst>
              <a:ext uri="{FF2B5EF4-FFF2-40B4-BE49-F238E27FC236}">
                <a16:creationId xmlns:a16="http://schemas.microsoft.com/office/drawing/2014/main" id="{5F010C7A-0933-3F47-89B4-99E5F25CED1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0350C2CB-E099-A241-A039-D906038C931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610922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CDF and PDF of</a:t>
            </a:r>
            <a:r>
              <a:rPr lang="en-US" sz="2600" dirty="0">
                <a:solidFill>
                  <a:schemeClr val="accent1"/>
                </a:solidFill>
              </a:rPr>
              <a:t> Normal random variables (                           ):</a:t>
            </a:r>
          </a:p>
        </p:txBody>
      </p:sp>
      <p:sp>
        <p:nvSpPr>
          <p:cNvPr id="6" name="Slide Number Placeholder 5"/>
          <p:cNvSpPr>
            <a:spLocks noGrp="1"/>
          </p:cNvSpPr>
          <p:nvPr>
            <p:ph type="sldNum" sz="quarter" idx="12"/>
          </p:nvPr>
        </p:nvSpPr>
        <p:spPr/>
        <p:txBody>
          <a:bodyPr/>
          <a:lstStyle/>
          <a:p>
            <a:fld id="{953FA840-7BA5-48A8-BEB4-818C152EB02B}" type="slidenum">
              <a:rPr lang="en-GB" smtClean="0"/>
              <a:t>66</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38125" y="1680394"/>
            <a:ext cx="1897448" cy="313448"/>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22752" y="2502532"/>
            <a:ext cx="5559923" cy="1089524"/>
          </a:xfrm>
          <a:prstGeom prst="rect">
            <a:avLst/>
          </a:prstGeom>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48331" y="4431965"/>
            <a:ext cx="8825144" cy="702324"/>
          </a:xfrm>
          <a:prstGeom prst="rect">
            <a:avLst/>
          </a:prstGeom>
        </p:spPr>
      </p:pic>
      <p:sp>
        <p:nvSpPr>
          <p:cNvPr id="11" name="Date Placeholder 3">
            <a:extLst>
              <a:ext uri="{FF2B5EF4-FFF2-40B4-BE49-F238E27FC236}">
                <a16:creationId xmlns:a16="http://schemas.microsoft.com/office/drawing/2014/main" id="{378E5AD8-ADFA-C14B-950C-C82F0252456B}"/>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D4ECC5AB-6D6B-3F42-8828-2CF7ECBC81B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70513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600" dirty="0">
                <a:solidFill>
                  <a:schemeClr val="accent1"/>
                </a:solidFill>
              </a:rPr>
              <a:t>If</a:t>
            </a:r>
            <a:r>
              <a:rPr lang="en-US" sz="2600" dirty="0"/>
              <a:t>                              </a:t>
            </a:r>
            <a:r>
              <a:rPr lang="en-US" sz="2600" dirty="0">
                <a:solidFill>
                  <a:schemeClr val="accent1"/>
                </a:solidFill>
              </a:rPr>
              <a:t> ,  </a:t>
            </a:r>
          </a:p>
        </p:txBody>
      </p:sp>
      <p:sp>
        <p:nvSpPr>
          <p:cNvPr id="6" name="Slide Number Placeholder 5"/>
          <p:cNvSpPr>
            <a:spLocks noGrp="1"/>
          </p:cNvSpPr>
          <p:nvPr>
            <p:ph type="sldNum" sz="quarter" idx="12"/>
          </p:nvPr>
        </p:nvSpPr>
        <p:spPr/>
        <p:txBody>
          <a:bodyPr/>
          <a:lstStyle/>
          <a:p>
            <a:fld id="{953FA840-7BA5-48A8-BEB4-818C152EB02B}" type="slidenum">
              <a:rPr lang="en-GB" smtClean="0"/>
              <a:t>67</a:t>
            </a:fld>
            <a:endParaRPr lang="en-GB"/>
          </a:p>
        </p:txBody>
      </p:sp>
      <p:pic>
        <p:nvPicPr>
          <p:cNvPr id="11" name="Picture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60910" y="1646268"/>
            <a:ext cx="2069943" cy="341943"/>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669946" y="1646266"/>
            <a:ext cx="4047085" cy="370438"/>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71624" y="3430473"/>
            <a:ext cx="4745295" cy="668800"/>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218717" y="4542932"/>
            <a:ext cx="8385981" cy="668800"/>
          </a:xfrm>
          <a:prstGeom prst="rect">
            <a:avLst/>
          </a:prstGeom>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669946" y="2426460"/>
            <a:ext cx="4746973" cy="702323"/>
          </a:xfrm>
          <a:prstGeom prst="rect">
            <a:avLst/>
          </a:prstGeom>
        </p:spPr>
      </p:pic>
      <p:sp>
        <p:nvSpPr>
          <p:cNvPr id="14" name="Date Placeholder 3">
            <a:extLst>
              <a:ext uri="{FF2B5EF4-FFF2-40B4-BE49-F238E27FC236}">
                <a16:creationId xmlns:a16="http://schemas.microsoft.com/office/drawing/2014/main" id="{2D4D3D8A-EC07-DD46-8362-F7C32731C46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66DCCF4C-E0BC-3F4E-86CC-562FDEAD1C6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104256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PDF (top) and CDF (bottom) of                      random variable (left) and .                   random variable (right):</a:t>
            </a:r>
          </a:p>
          <a:p>
            <a:pPr marL="0" indent="0">
              <a:buNone/>
            </a:pPr>
            <a:endParaRPr lang="en-US" sz="2800" dirty="0"/>
          </a:p>
        </p:txBody>
      </p:sp>
      <p:sp>
        <p:nvSpPr>
          <p:cNvPr id="6" name="Slide Number Placeholder 5"/>
          <p:cNvSpPr>
            <a:spLocks noGrp="1"/>
          </p:cNvSpPr>
          <p:nvPr>
            <p:ph type="sldNum" sz="quarter" idx="12"/>
          </p:nvPr>
        </p:nvSpPr>
        <p:spPr/>
        <p:txBody>
          <a:bodyPr/>
          <a:lstStyle/>
          <a:p>
            <a:fld id="{953FA840-7BA5-48A8-BEB4-818C152EB02B}" type="slidenum">
              <a:rPr lang="en-GB" smtClean="0"/>
              <a:t>68</a:t>
            </a:fld>
            <a:endParaRPr lang="en-GB"/>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389707" y="1719852"/>
            <a:ext cx="1270476" cy="290895"/>
          </a:xfrm>
          <a:prstGeom prst="rect">
            <a:avLst/>
          </a:prstGeom>
        </p:spPr>
      </p:pic>
      <p:pic>
        <p:nvPicPr>
          <p:cNvPr id="14" name="Picture 1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31138" y="2057008"/>
            <a:ext cx="1268723" cy="290895"/>
          </a:xfrm>
          <a:prstGeom prst="rect">
            <a:avLst/>
          </a:prstGeom>
        </p:spPr>
      </p:pic>
      <p:grpSp>
        <p:nvGrpSpPr>
          <p:cNvPr id="4" name="Group 3">
            <a:extLst>
              <a:ext uri="{FF2B5EF4-FFF2-40B4-BE49-F238E27FC236}">
                <a16:creationId xmlns:a16="http://schemas.microsoft.com/office/drawing/2014/main" id="{0B25F496-0171-064D-B02F-E3C288ACF4C4}"/>
              </a:ext>
            </a:extLst>
          </p:cNvPr>
          <p:cNvGrpSpPr/>
          <p:nvPr/>
        </p:nvGrpSpPr>
        <p:grpSpPr>
          <a:xfrm>
            <a:off x="3323315" y="2480532"/>
            <a:ext cx="5235569" cy="3525266"/>
            <a:chOff x="2663650" y="2778651"/>
            <a:chExt cx="5235569" cy="3525266"/>
          </a:xfrm>
        </p:grpSpPr>
        <p:pic>
          <p:nvPicPr>
            <p:cNvPr id="20" name="Picture 19"/>
            <p:cNvPicPr>
              <a:picLocks noChangeAspect="1"/>
            </p:cNvPicPr>
            <p:nvPr/>
          </p:nvPicPr>
          <p:blipFill>
            <a:blip r:embed="rId7"/>
            <a:stretch>
              <a:fillRect/>
            </a:stretch>
          </p:blipFill>
          <p:spPr>
            <a:xfrm>
              <a:off x="2717183" y="4642047"/>
              <a:ext cx="2273438" cy="1661870"/>
            </a:xfrm>
            <a:prstGeom prst="rect">
              <a:avLst/>
            </a:prstGeom>
          </p:spPr>
        </p:pic>
        <p:pic>
          <p:nvPicPr>
            <p:cNvPr id="21" name="Picture 20"/>
            <p:cNvPicPr>
              <a:picLocks noChangeAspect="1"/>
            </p:cNvPicPr>
            <p:nvPr/>
          </p:nvPicPr>
          <p:blipFill>
            <a:blip r:embed="rId8"/>
            <a:stretch>
              <a:fillRect/>
            </a:stretch>
          </p:blipFill>
          <p:spPr>
            <a:xfrm>
              <a:off x="5639076" y="4635069"/>
              <a:ext cx="2260143" cy="1661870"/>
            </a:xfrm>
            <a:prstGeom prst="rect">
              <a:avLst/>
            </a:prstGeom>
          </p:spPr>
        </p:pic>
        <p:pic>
          <p:nvPicPr>
            <p:cNvPr id="22" name="Picture 21"/>
            <p:cNvPicPr>
              <a:picLocks noChangeAspect="1"/>
            </p:cNvPicPr>
            <p:nvPr/>
          </p:nvPicPr>
          <p:blipFill>
            <a:blip r:embed="rId9"/>
            <a:stretch>
              <a:fillRect/>
            </a:stretch>
          </p:blipFill>
          <p:spPr>
            <a:xfrm>
              <a:off x="2663650" y="2792915"/>
              <a:ext cx="2313323" cy="1721697"/>
            </a:xfrm>
            <a:prstGeom prst="rect">
              <a:avLst/>
            </a:prstGeom>
          </p:spPr>
        </p:pic>
        <p:pic>
          <p:nvPicPr>
            <p:cNvPr id="23" name="Picture 22"/>
            <p:cNvPicPr>
              <a:picLocks noChangeAspect="1"/>
            </p:cNvPicPr>
            <p:nvPr/>
          </p:nvPicPr>
          <p:blipFill>
            <a:blip r:embed="rId10"/>
            <a:stretch>
              <a:fillRect/>
            </a:stretch>
          </p:blipFill>
          <p:spPr>
            <a:xfrm>
              <a:off x="5625428" y="2778651"/>
              <a:ext cx="2240201" cy="1715050"/>
            </a:xfrm>
            <a:prstGeom prst="rect">
              <a:avLst/>
            </a:prstGeom>
          </p:spPr>
        </p:pic>
      </p:grpSp>
      <p:sp>
        <p:nvSpPr>
          <p:cNvPr id="13" name="Date Placeholder 3">
            <a:extLst>
              <a:ext uri="{FF2B5EF4-FFF2-40B4-BE49-F238E27FC236}">
                <a16:creationId xmlns:a16="http://schemas.microsoft.com/office/drawing/2014/main" id="{0A6E1D99-20BC-6947-90E4-366D8307C3A4}"/>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DDFF0E63-CE61-4B44-A827-C95F3A84F55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672932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 </a:t>
            </a:r>
            <a:r>
              <a:rPr lang="en-US" dirty="0"/>
              <a:t>Say that                                , find  </a:t>
            </a:r>
            <a:endParaRPr lang="en-US" sz="2800" dirty="0"/>
          </a:p>
        </p:txBody>
      </p:sp>
      <p:sp>
        <p:nvSpPr>
          <p:cNvPr id="6" name="Slide Number Placeholder 5"/>
          <p:cNvSpPr>
            <a:spLocks noGrp="1"/>
          </p:cNvSpPr>
          <p:nvPr>
            <p:ph type="sldNum" sz="quarter" idx="12"/>
          </p:nvPr>
        </p:nvSpPr>
        <p:spPr/>
        <p:txBody>
          <a:bodyPr/>
          <a:lstStyle/>
          <a:p>
            <a:fld id="{953FA840-7BA5-48A8-BEB4-818C152EB02B}" type="slidenum">
              <a:rPr lang="en-GB" smtClean="0"/>
              <a:t>69</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498731" y="1720245"/>
            <a:ext cx="2015237" cy="290895"/>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47426" y="1706596"/>
            <a:ext cx="2097600" cy="290895"/>
          </a:xfrm>
          <a:prstGeom prst="rect">
            <a:avLst/>
          </a:prstGeom>
        </p:spPr>
      </p:pic>
      <p:sp>
        <p:nvSpPr>
          <p:cNvPr id="9" name="Date Placeholder 3">
            <a:extLst>
              <a:ext uri="{FF2B5EF4-FFF2-40B4-BE49-F238E27FC236}">
                <a16:creationId xmlns:a16="http://schemas.microsoft.com/office/drawing/2014/main" id="{A6B8B2CB-CED8-9B42-85C3-E71EBE7EC3F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42E11491-115B-D144-AA11-3E6F0165F88D}"/>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224366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Cumulative Distributive Function (CDF)</a:t>
            </a:r>
            <a:endParaRPr lang="en-US" dirty="0"/>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solidFill>
                  <a:schemeClr val="accent1"/>
                </a:solidFill>
              </a:rPr>
              <a:t>Recall the general properties of a CDF:</a:t>
            </a:r>
          </a:p>
          <a:p>
            <a:pPr marL="457200" indent="-457200">
              <a:lnSpc>
                <a:spcPct val="100000"/>
              </a:lnSpc>
              <a:buFont typeface="+mj-lt"/>
              <a:buAutoNum type="arabicParenR"/>
            </a:pPr>
            <a:r>
              <a:rPr lang="en-US" dirty="0"/>
              <a:t> </a:t>
            </a:r>
          </a:p>
          <a:p>
            <a:pPr marL="457200" indent="-457200">
              <a:lnSpc>
                <a:spcPct val="150000"/>
              </a:lnSpc>
              <a:buFont typeface="+mj-lt"/>
              <a:buAutoNum type="arabicParenR"/>
            </a:pP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7</a:t>
            </a:fld>
            <a:endParaRPr lang="en-GB"/>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73800" y="2267248"/>
            <a:ext cx="4313600" cy="303543"/>
          </a:xfrm>
          <a:prstGeom prst="rect">
            <a:avLst/>
          </a:prstGeom>
        </p:spPr>
      </p:pic>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73800" y="2856827"/>
            <a:ext cx="3887543" cy="303543"/>
          </a:xfrm>
          <a:prstGeom prst="rect">
            <a:avLst/>
          </a:prstGeom>
        </p:spPr>
      </p:pic>
      <p:sp>
        <p:nvSpPr>
          <p:cNvPr id="9" name="Date Placeholder 3">
            <a:extLst>
              <a:ext uri="{FF2B5EF4-FFF2-40B4-BE49-F238E27FC236}">
                <a16:creationId xmlns:a16="http://schemas.microsoft.com/office/drawing/2014/main" id="{0645C657-2264-1C44-A7BF-C1B651875D34}"/>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C1C0A3BC-CC42-C549-9F49-95864E4A3848}"/>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899104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sz="2600" dirty="0"/>
              <a:t>. </a:t>
            </a:r>
            <a:r>
              <a:rPr lang="en-US" dirty="0"/>
              <a:t>The IQ of randomly selected individuals is often assumed to follow a Normal distribution with mean                    and standard deviation                . Find the probability that a randomly selected individual has an IQ:</a:t>
            </a:r>
          </a:p>
          <a:p>
            <a:pPr marL="457200" indent="-457200">
              <a:lnSpc>
                <a:spcPct val="100000"/>
              </a:lnSpc>
              <a:buFont typeface="+mj-lt"/>
              <a:buAutoNum type="alphaLcParenR"/>
            </a:pPr>
            <a:r>
              <a:rPr lang="en-US" dirty="0"/>
              <a:t>Above 140</a:t>
            </a:r>
          </a:p>
          <a:p>
            <a:pPr marL="457200" indent="-457200">
              <a:lnSpc>
                <a:spcPct val="100000"/>
              </a:lnSpc>
              <a:buFont typeface="+mj-lt"/>
              <a:buAutoNum type="alphaLcParenR"/>
            </a:pPr>
            <a:r>
              <a:rPr lang="en-US" dirty="0"/>
              <a:t>Between 120 and 130</a:t>
            </a:r>
          </a:p>
          <a:p>
            <a:pPr marL="457200" indent="-457200">
              <a:lnSpc>
                <a:spcPct val="100000"/>
              </a:lnSpc>
              <a:buFont typeface="+mj-lt"/>
              <a:buAutoNum type="alphaLcParenR"/>
            </a:pPr>
            <a:r>
              <a:rPr lang="en-US" dirty="0"/>
              <a:t>Find the value of       such that 99% of the population has IQ at least      .</a:t>
            </a:r>
          </a:p>
        </p:txBody>
      </p:sp>
      <p:sp>
        <p:nvSpPr>
          <p:cNvPr id="6" name="Slide Number Placeholder 5"/>
          <p:cNvSpPr>
            <a:spLocks noGrp="1"/>
          </p:cNvSpPr>
          <p:nvPr>
            <p:ph type="sldNum" sz="quarter" idx="12"/>
          </p:nvPr>
        </p:nvSpPr>
        <p:spPr/>
        <p:txBody>
          <a:bodyPr/>
          <a:lstStyle/>
          <a:p>
            <a:fld id="{953FA840-7BA5-48A8-BEB4-818C152EB02B}" type="slidenum">
              <a:rPr lang="en-GB" smtClean="0"/>
              <a:t>70</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918400" y="2165568"/>
            <a:ext cx="1177600" cy="263314"/>
          </a:xfrm>
          <a:prstGeom prst="rect">
            <a:avLst/>
          </a:prstGeom>
        </p:spPr>
      </p:pic>
      <p:pic>
        <p:nvPicPr>
          <p:cNvPr id="12" name="Picture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251267" y="2176900"/>
            <a:ext cx="920228" cy="186057"/>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566620" y="3999838"/>
            <a:ext cx="279771" cy="208457"/>
          </a:xfrm>
          <a:prstGeom prst="rect">
            <a:avLst/>
          </a:prstGeom>
        </p:spPr>
      </p:pic>
      <p:pic>
        <p:nvPicPr>
          <p:cNvPr id="15" name="Picture 1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946316" y="3999838"/>
            <a:ext cx="279771" cy="208457"/>
          </a:xfrm>
          <a:prstGeom prst="rect">
            <a:avLst/>
          </a:prstGeom>
        </p:spPr>
      </p:pic>
      <p:sp>
        <p:nvSpPr>
          <p:cNvPr id="11" name="Date Placeholder 3">
            <a:extLst>
              <a:ext uri="{FF2B5EF4-FFF2-40B4-BE49-F238E27FC236}">
                <a16:creationId xmlns:a16="http://schemas.microsoft.com/office/drawing/2014/main" id="{96DEFEAC-13AD-F646-A960-474F7A077DE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AE76B87E-D06C-3B4A-982F-7718463E6E9E}"/>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784371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Note:</a:t>
            </a:r>
            <a:r>
              <a:rPr lang="en-US" dirty="0"/>
              <a:t> In MATLAB, the command                     	      calculates</a:t>
            </a:r>
          </a:p>
          <a:p>
            <a:pPr marL="0" indent="0">
              <a:buNone/>
            </a:pPr>
            <a:endParaRPr lang="en-US" dirty="0"/>
          </a:p>
          <a:p>
            <a:pPr marL="0" indent="0">
              <a:buNone/>
            </a:pPr>
            <a:endParaRPr lang="en-US" dirty="0"/>
          </a:p>
          <a:p>
            <a:pPr marL="0" indent="0">
              <a:buNone/>
            </a:pPr>
            <a:endParaRPr lang="en-US" dirty="0"/>
          </a:p>
          <a:p>
            <a:r>
              <a:rPr lang="en-US" dirty="0"/>
              <a:t>So, for example: If                                 and we want to calculate                               we can use the command:</a:t>
            </a:r>
          </a:p>
          <a:p>
            <a:pPr marL="0" indent="0">
              <a:buNone/>
            </a:pPr>
            <a:endParaRPr lang="en-US" dirty="0"/>
          </a:p>
          <a:p>
            <a:pPr marL="0" indent="0">
              <a:buNone/>
            </a:pPr>
            <a:endParaRPr lang="en-US" sz="2800" dirty="0"/>
          </a:p>
        </p:txBody>
      </p:sp>
      <p:sp>
        <p:nvSpPr>
          <p:cNvPr id="6" name="Slide Number Placeholder 5"/>
          <p:cNvSpPr>
            <a:spLocks noGrp="1"/>
          </p:cNvSpPr>
          <p:nvPr>
            <p:ph type="sldNum" sz="quarter" idx="12"/>
          </p:nvPr>
        </p:nvSpPr>
        <p:spPr/>
        <p:txBody>
          <a:bodyPr/>
          <a:lstStyle/>
          <a:p>
            <a:fld id="{953FA840-7BA5-48A8-BEB4-818C152EB02B}" type="slidenum">
              <a:rPr lang="en-GB" smtClean="0"/>
              <a:t>71</a:t>
            </a:fld>
            <a:endParaRPr lang="en-GB"/>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548841" y="3579011"/>
            <a:ext cx="2015237" cy="290895"/>
          </a:xfrm>
          <a:prstGeom prst="rect">
            <a:avLst/>
          </a:prstGeom>
        </p:spPr>
      </p:pic>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181909" y="1713921"/>
            <a:ext cx="2470400" cy="303543"/>
          </a:xfrm>
          <a:prstGeom prst="rect">
            <a:avLst/>
          </a:prstGeom>
        </p:spPr>
      </p:pic>
      <p:pic>
        <p:nvPicPr>
          <p:cNvPr id="10" name="Picture 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622363" y="2269525"/>
            <a:ext cx="1883429" cy="729600"/>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935538" y="3579012"/>
            <a:ext cx="2213257" cy="290895"/>
          </a:xfrm>
          <a:prstGeom prst="rect">
            <a:avLst/>
          </a:prstGeom>
        </p:spPr>
      </p:pic>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096682" y="4551449"/>
            <a:ext cx="7460570" cy="303543"/>
          </a:xfrm>
          <a:prstGeom prst="rect">
            <a:avLst/>
          </a:prstGeom>
        </p:spPr>
      </p:pic>
      <p:sp>
        <p:nvSpPr>
          <p:cNvPr id="13" name="Date Placeholder 3">
            <a:extLst>
              <a:ext uri="{FF2B5EF4-FFF2-40B4-BE49-F238E27FC236}">
                <a16:creationId xmlns:a16="http://schemas.microsoft.com/office/drawing/2014/main" id="{C60A4A19-B121-2E49-BB0D-F18998D9949E}"/>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3577F32C-2E93-2447-A34A-3AF6AD8A5B5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298536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a:t>
            </a:r>
            <a:r>
              <a:rPr lang="en-US" sz="3200" dirty="0"/>
              <a:t> </a:t>
            </a:r>
            <a:r>
              <a:rPr lang="en-US" dirty="0"/>
              <a:t>Suppose that                                 . Then:</a:t>
            </a:r>
          </a:p>
          <a:p>
            <a:pPr marL="0" indent="0">
              <a:buNone/>
            </a:pPr>
            <a:endParaRPr lang="en-US" sz="3200" dirty="0"/>
          </a:p>
        </p:txBody>
      </p:sp>
      <p:sp>
        <p:nvSpPr>
          <p:cNvPr id="6" name="Slide Number Placeholder 5"/>
          <p:cNvSpPr>
            <a:spLocks noGrp="1"/>
          </p:cNvSpPr>
          <p:nvPr>
            <p:ph type="sldNum" sz="quarter" idx="12"/>
          </p:nvPr>
        </p:nvSpPr>
        <p:spPr/>
        <p:txBody>
          <a:bodyPr/>
          <a:lstStyle/>
          <a:p>
            <a:fld id="{953FA840-7BA5-48A8-BEB4-818C152EB02B}" type="slidenum">
              <a:rPr lang="en-GB" smtClean="0"/>
              <a:t>72</a:t>
            </a:fld>
            <a:endParaRPr lang="en-GB"/>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193606" y="1719648"/>
            <a:ext cx="2069943" cy="341943"/>
          </a:xfrm>
          <a:prstGeom prst="rect">
            <a:avLst/>
          </a:prstGeom>
        </p:spPr>
      </p:pic>
      <p:pic>
        <p:nvPicPr>
          <p:cNvPr id="13" name="Picture 1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90131" y="3086238"/>
            <a:ext cx="7594819" cy="1501867"/>
          </a:xfrm>
          <a:prstGeom prst="rect">
            <a:avLst/>
          </a:prstGeom>
        </p:spPr>
      </p:pic>
      <p:sp>
        <p:nvSpPr>
          <p:cNvPr id="9" name="Date Placeholder 3">
            <a:extLst>
              <a:ext uri="{FF2B5EF4-FFF2-40B4-BE49-F238E27FC236}">
                <a16:creationId xmlns:a16="http://schemas.microsoft.com/office/drawing/2014/main" id="{CBC89D50-DF0E-0F40-8B35-D45B00915E6E}"/>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2E13B2C3-8378-2145-AB4F-8E819DE07A9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054042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32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73</a:t>
            </a:fld>
            <a:endParaRPr lang="en-GB"/>
          </a:p>
        </p:txBody>
      </p: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04911" y="2016354"/>
            <a:ext cx="7747354" cy="1501867"/>
          </a:xfrm>
          <a:prstGeom prst="rect">
            <a:avLst/>
          </a:prstGeom>
        </p:spPr>
      </p:pic>
      <p:sp>
        <p:nvSpPr>
          <p:cNvPr id="8" name="Date Placeholder 3">
            <a:extLst>
              <a:ext uri="{FF2B5EF4-FFF2-40B4-BE49-F238E27FC236}">
                <a16:creationId xmlns:a16="http://schemas.microsoft.com/office/drawing/2014/main" id="{41FC3A0C-217E-FD4A-A32C-A7927EC6B35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9" name="Footer Placeholder 4">
            <a:extLst>
              <a:ext uri="{FF2B5EF4-FFF2-40B4-BE49-F238E27FC236}">
                <a16:creationId xmlns:a16="http://schemas.microsoft.com/office/drawing/2014/main" id="{2E0FC8EE-1B11-5D4A-B0AC-E5E562A1C60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844085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So, the probability that a Gaussian random variable takes a value within 1 standard deviation from its mean is 0.6827.</a:t>
            </a:r>
          </a:p>
          <a:p>
            <a:pPr marL="342900" indent="-342900">
              <a:buFont typeface="Arial" charset="0"/>
              <a:buChar char="•"/>
            </a:pPr>
            <a:endParaRPr lang="en-US" dirty="0"/>
          </a:p>
          <a:p>
            <a:pPr marL="342900" indent="-342900">
              <a:buFont typeface="Arial" charset="0"/>
              <a:buChar char="•"/>
            </a:pPr>
            <a:r>
              <a:rPr lang="en-US" dirty="0"/>
              <a:t>The probability that a Gaussian random variable takes a value within 3 standard deviations from its mean is 0.9973.</a:t>
            </a:r>
          </a:p>
          <a:p>
            <a:pPr marL="0" indent="0">
              <a:buNone/>
            </a:pPr>
            <a:endParaRPr lang="en-US" sz="3200" dirty="0"/>
          </a:p>
        </p:txBody>
      </p:sp>
      <p:sp>
        <p:nvSpPr>
          <p:cNvPr id="6" name="Slide Number Placeholder 5"/>
          <p:cNvSpPr>
            <a:spLocks noGrp="1"/>
          </p:cNvSpPr>
          <p:nvPr>
            <p:ph type="sldNum" sz="quarter" idx="12"/>
          </p:nvPr>
        </p:nvSpPr>
        <p:spPr/>
        <p:txBody>
          <a:bodyPr/>
          <a:lstStyle/>
          <a:p>
            <a:fld id="{953FA840-7BA5-48A8-BEB4-818C152EB02B}" type="slidenum">
              <a:rPr lang="en-GB" smtClean="0"/>
              <a:t>74</a:t>
            </a:fld>
            <a:endParaRPr lang="en-GB"/>
          </a:p>
        </p:txBody>
      </p:sp>
      <p:sp>
        <p:nvSpPr>
          <p:cNvPr id="7" name="Date Placeholder 3">
            <a:extLst>
              <a:ext uri="{FF2B5EF4-FFF2-40B4-BE49-F238E27FC236}">
                <a16:creationId xmlns:a16="http://schemas.microsoft.com/office/drawing/2014/main" id="{211B15FE-B152-C548-B302-9C4FC165E1F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C395BF15-428B-2542-9ABB-6AD11DA75F0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587958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Theorem</a:t>
            </a:r>
            <a:r>
              <a:rPr lang="en-US" dirty="0">
                <a:solidFill>
                  <a:schemeClr val="accent1"/>
                </a:solidFill>
              </a:rPr>
              <a:t>.</a:t>
            </a:r>
            <a:r>
              <a:rPr lang="en-US" dirty="0"/>
              <a:t> If                                      , and                             , where                    , then  </a:t>
            </a:r>
          </a:p>
          <a:p>
            <a:pPr marL="0" indent="0">
              <a:buNone/>
            </a:pPr>
            <a:r>
              <a:rPr lang="en-US" dirty="0"/>
              <a:t>                                     , where     </a:t>
            </a: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75</a:t>
            </a:fld>
            <a:endParaRPr lang="en-GB"/>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688991" y="1675640"/>
            <a:ext cx="2417371" cy="360228"/>
          </a:xfrm>
          <a:prstGeom prst="rect">
            <a:avLst/>
          </a:prstGeom>
        </p:spPr>
      </p:pic>
      <p:pic>
        <p:nvPicPr>
          <p:cNvPr id="16" name="Picture 1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906543" y="1729582"/>
            <a:ext cx="1817600" cy="252343"/>
          </a:xfrm>
          <a:prstGeom prst="rect">
            <a:avLst/>
          </a:prstGeom>
        </p:spPr>
      </p:pic>
      <p:pic>
        <p:nvPicPr>
          <p:cNvPr id="15" name="Picture 1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8874814" y="1707705"/>
            <a:ext cx="1133714" cy="268800"/>
          </a:xfrm>
          <a:prstGeom prst="rect">
            <a:avLst/>
          </a:prstGeom>
        </p:spPr>
      </p:pic>
      <p:pic>
        <p:nvPicPr>
          <p:cNvPr id="17" name="Picture 1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73022" y="2136003"/>
            <a:ext cx="2349714" cy="360228"/>
          </a:xfrm>
          <a:prstGeom prst="rect">
            <a:avLst/>
          </a:prstGeom>
        </p:spPr>
      </p:pic>
      <p:pic>
        <p:nvPicPr>
          <p:cNvPr id="18" name="Picture 17"/>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704943" y="2961270"/>
            <a:ext cx="4403200" cy="360228"/>
          </a:xfrm>
          <a:prstGeom prst="rect">
            <a:avLst/>
          </a:prstGeom>
        </p:spPr>
      </p:pic>
      <p:pic>
        <p:nvPicPr>
          <p:cNvPr id="8" name="Picture 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307655" y="3786537"/>
            <a:ext cx="5576687" cy="278248"/>
          </a:xfrm>
          <a:prstGeom prst="rect">
            <a:avLst/>
          </a:prstGeom>
        </p:spPr>
      </p:pic>
      <p:pic>
        <p:nvPicPr>
          <p:cNvPr id="21" name="Picture 20"/>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041979" y="4563145"/>
            <a:ext cx="6108038" cy="313448"/>
          </a:xfrm>
          <a:prstGeom prst="rect">
            <a:avLst/>
          </a:prstGeom>
        </p:spPr>
      </p:pic>
      <p:sp>
        <p:nvSpPr>
          <p:cNvPr id="14" name="Date Placeholder 3">
            <a:extLst>
              <a:ext uri="{FF2B5EF4-FFF2-40B4-BE49-F238E27FC236}">
                <a16:creationId xmlns:a16="http://schemas.microsoft.com/office/drawing/2014/main" id="{B3734A9F-A89E-8144-856E-784089724F14}"/>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9" name="Footer Placeholder 4">
            <a:extLst>
              <a:ext uri="{FF2B5EF4-FFF2-40B4-BE49-F238E27FC236}">
                <a16:creationId xmlns:a16="http://schemas.microsoft.com/office/drawing/2014/main" id="{2780250E-360F-EB4F-8DFD-90F2B3453729}"/>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592820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Distributions</a:t>
            </a:r>
          </a:p>
        </p:txBody>
      </p:sp>
      <p:sp>
        <p:nvSpPr>
          <p:cNvPr id="3" name="Content Placeholder 2"/>
          <p:cNvSpPr>
            <a:spLocks noGrp="1"/>
          </p:cNvSpPr>
          <p:nvPr>
            <p:ph idx="1"/>
          </p:nvPr>
        </p:nvSpPr>
        <p:spPr/>
        <p:txBody>
          <a:bodyPr>
            <a:normAutofit/>
          </a:bodyPr>
          <a:lstStyle/>
          <a:p>
            <a:pPr marL="0" indent="0">
              <a:buNone/>
            </a:pPr>
            <a:r>
              <a:rPr lang="en-US" sz="2800" dirty="0"/>
              <a:t>Example.</a:t>
            </a:r>
            <a:r>
              <a:rPr lang="en-US" sz="3200" dirty="0"/>
              <a:t> </a:t>
            </a:r>
            <a:r>
              <a:rPr lang="en-US" dirty="0"/>
              <a:t>Suppose that                                , and let                           . </a:t>
            </a:r>
          </a:p>
          <a:p>
            <a:pPr marL="0" indent="0">
              <a:buNone/>
            </a:pPr>
            <a:r>
              <a:rPr lang="en-US" dirty="0"/>
              <a:t>Find</a:t>
            </a:r>
          </a:p>
          <a:p>
            <a:pPr marL="0" indent="0">
              <a:buNone/>
            </a:pPr>
            <a:endParaRPr lang="en-US" sz="3200" dirty="0"/>
          </a:p>
        </p:txBody>
      </p:sp>
      <p:sp>
        <p:nvSpPr>
          <p:cNvPr id="6" name="Slide Number Placeholder 5"/>
          <p:cNvSpPr>
            <a:spLocks noGrp="1"/>
          </p:cNvSpPr>
          <p:nvPr>
            <p:ph type="sldNum" sz="quarter" idx="12"/>
          </p:nvPr>
        </p:nvSpPr>
        <p:spPr/>
        <p:txBody>
          <a:bodyPr/>
          <a:lstStyle/>
          <a:p>
            <a:fld id="{953FA840-7BA5-48A8-BEB4-818C152EB02B}" type="slidenum">
              <a:rPr lang="en-GB" smtClean="0"/>
              <a:t>76</a:t>
            </a:fld>
            <a:endParaRPr lang="en-GB"/>
          </a:p>
        </p:txBody>
      </p:sp>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130458" y="1760001"/>
            <a:ext cx="2015237" cy="290895"/>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86683" y="2251320"/>
            <a:ext cx="2071314" cy="290895"/>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316665" y="1787297"/>
            <a:ext cx="1722591" cy="199771"/>
          </a:xfrm>
          <a:prstGeom prst="rect">
            <a:avLst/>
          </a:prstGeom>
        </p:spPr>
      </p:pic>
      <p:sp>
        <p:nvSpPr>
          <p:cNvPr id="11" name="Date Placeholder 3">
            <a:extLst>
              <a:ext uri="{FF2B5EF4-FFF2-40B4-BE49-F238E27FC236}">
                <a16:creationId xmlns:a16="http://schemas.microsoft.com/office/drawing/2014/main" id="{A78B9633-519E-F442-9002-361B0C3CB0D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89B54F73-1C38-D847-81E8-3558058E54C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273911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Distribution</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Gamma function:</a:t>
            </a:r>
          </a:p>
        </p:txBody>
      </p:sp>
      <p:sp>
        <p:nvSpPr>
          <p:cNvPr id="6" name="Slide Number Placeholder 5"/>
          <p:cNvSpPr>
            <a:spLocks noGrp="1"/>
          </p:cNvSpPr>
          <p:nvPr>
            <p:ph type="sldNum" sz="quarter" idx="12"/>
          </p:nvPr>
        </p:nvSpPr>
        <p:spPr/>
        <p:txBody>
          <a:bodyPr/>
          <a:lstStyle/>
          <a:p>
            <a:fld id="{953FA840-7BA5-48A8-BEB4-818C152EB02B}" type="slidenum">
              <a:rPr lang="en-GB" smtClean="0"/>
              <a:t>77</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63099" y="2248934"/>
            <a:ext cx="5460114" cy="713143"/>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4546" y="3416386"/>
            <a:ext cx="4655543" cy="303543"/>
          </a:xfrm>
          <a:prstGeom prst="rect">
            <a:avLst/>
          </a:prstGeom>
        </p:spPr>
      </p:pic>
      <p:pic>
        <p:nvPicPr>
          <p:cNvPr id="17"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204546" y="4215182"/>
            <a:ext cx="4096000" cy="303543"/>
          </a:xfrm>
          <a:prstGeom prst="rect">
            <a:avLst/>
          </a:prstGeom>
        </p:spPr>
      </p:pic>
      <p:pic>
        <p:nvPicPr>
          <p:cNvPr id="14338" name="Picture 2" descr="https://www.probabilitycourse.com/images/chapter4/gamma-function-colo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6611" y="2014559"/>
            <a:ext cx="3608969" cy="33900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81969" y="1711016"/>
            <a:ext cx="2874513" cy="303543"/>
          </a:xfrm>
          <a:prstGeom prst="rect">
            <a:avLst/>
          </a:prstGeom>
        </p:spPr>
      </p:pic>
      <p:sp>
        <p:nvSpPr>
          <p:cNvPr id="12" name="Date Placeholder 3">
            <a:extLst>
              <a:ext uri="{FF2B5EF4-FFF2-40B4-BE49-F238E27FC236}">
                <a16:creationId xmlns:a16="http://schemas.microsoft.com/office/drawing/2014/main" id="{6A5BAAA2-9F74-404D-96FA-DCCA44C12D1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096EDCD2-9DD6-A14C-912F-473E60949F4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079884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Distribution</a:t>
            </a:r>
          </a:p>
        </p:txBody>
      </p:sp>
      <p:sp>
        <p:nvSpPr>
          <p:cNvPr id="3" name="Content Placeholder 2"/>
          <p:cNvSpPr>
            <a:spLocks noGrp="1"/>
          </p:cNvSpPr>
          <p:nvPr>
            <p:ph idx="1"/>
          </p:nvPr>
        </p:nvSpPr>
        <p:spPr/>
        <p:txBody>
          <a:bodyPr>
            <a:normAutofit/>
          </a:bodyPr>
          <a:lstStyle/>
          <a:p>
            <a:pPr marL="0" indent="0">
              <a:buNone/>
            </a:pPr>
            <a:r>
              <a:rPr lang="en-US" sz="2500" dirty="0">
                <a:solidFill>
                  <a:schemeClr val="accent1"/>
                </a:solidFill>
              </a:rPr>
              <a:t>Gamma Distribution:</a:t>
            </a:r>
          </a:p>
          <a:p>
            <a:pPr marL="0" indent="0">
              <a:buNone/>
            </a:pPr>
            <a:endParaRPr lang="en-US" sz="2500" dirty="0"/>
          </a:p>
          <a:p>
            <a:pPr marL="0" indent="0">
              <a:buNone/>
            </a:pPr>
            <a:endParaRPr lang="en-US" sz="2500" dirty="0"/>
          </a:p>
          <a:p>
            <a:pPr marL="0" indent="0">
              <a:buNone/>
            </a:pPr>
            <a:endParaRPr lang="en-US" sz="2500" dirty="0"/>
          </a:p>
          <a:p>
            <a:pPr marL="0" indent="0">
              <a:buNone/>
            </a:pPr>
            <a:r>
              <a:rPr lang="en-US" sz="2500" dirty="0"/>
              <a:t>If </a:t>
            </a:r>
          </a:p>
          <a:p>
            <a:pPr>
              <a:lnSpc>
                <a:spcPct val="150000"/>
              </a:lnSpc>
            </a:pPr>
            <a:r>
              <a:rPr lang="en-US" sz="2500" dirty="0"/>
              <a:t> </a:t>
            </a:r>
          </a:p>
          <a:p>
            <a:pPr>
              <a:lnSpc>
                <a:spcPct val="150000"/>
              </a:lnSpc>
            </a:pPr>
            <a:r>
              <a:rPr lang="en-US" sz="25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78</a:t>
            </a:fld>
            <a:endParaRPr lang="en-GB"/>
          </a:p>
        </p:txBody>
      </p:sp>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92873" y="2004863"/>
            <a:ext cx="4571429" cy="791771"/>
          </a:xfrm>
          <a:prstGeom prst="rect">
            <a:avLst/>
          </a:prstGeom>
        </p:spPr>
      </p:pic>
      <p:pic>
        <p:nvPicPr>
          <p:cNvPr id="12" name="Picture 1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33804" y="3567824"/>
            <a:ext cx="1027657" cy="201143"/>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06709" y="4089058"/>
            <a:ext cx="3547429" cy="351086"/>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47452" y="4870022"/>
            <a:ext cx="4948114" cy="303543"/>
          </a:xfrm>
          <a:prstGeom prst="rect">
            <a:avLst/>
          </a:prstGeom>
        </p:spPr>
      </p:pic>
      <p:sp>
        <p:nvSpPr>
          <p:cNvPr id="11" name="Date Placeholder 3">
            <a:extLst>
              <a:ext uri="{FF2B5EF4-FFF2-40B4-BE49-F238E27FC236}">
                <a16:creationId xmlns:a16="http://schemas.microsoft.com/office/drawing/2014/main" id="{75F8865F-6D63-A744-BA04-048D613B604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B92C3800-AA6A-E749-BAD5-A8E4CFAAACFE}"/>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60586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Distribution</a:t>
            </a:r>
          </a:p>
        </p:txBody>
      </p:sp>
      <p:sp>
        <p:nvSpPr>
          <p:cNvPr id="3" name="Content Placeholder 2"/>
          <p:cNvSpPr>
            <a:spLocks noGrp="1"/>
          </p:cNvSpPr>
          <p:nvPr>
            <p:ph idx="1"/>
          </p:nvPr>
        </p:nvSpPr>
        <p:spPr/>
        <p:txBody>
          <a:bodyPr>
            <a:normAutofit/>
          </a:bodyPr>
          <a:lstStyle/>
          <a:p>
            <a:pPr marL="0" indent="0">
              <a:buNone/>
            </a:pPr>
            <a:r>
              <a:rPr lang="en-US" sz="2500" dirty="0"/>
              <a:t>If                                    are </a:t>
            </a:r>
            <a:r>
              <a:rPr lang="en-US" sz="2500" dirty="0">
                <a:solidFill>
                  <a:srgbClr val="FF0000"/>
                </a:solidFill>
              </a:rPr>
              <a:t>independent</a:t>
            </a:r>
            <a:r>
              <a:rPr lang="en-US" sz="2500" dirty="0"/>
              <a:t>, then</a:t>
            </a:r>
          </a:p>
        </p:txBody>
      </p:sp>
      <p:sp>
        <p:nvSpPr>
          <p:cNvPr id="6" name="Slide Number Placeholder 5"/>
          <p:cNvSpPr>
            <a:spLocks noGrp="1"/>
          </p:cNvSpPr>
          <p:nvPr>
            <p:ph type="sldNum" sz="quarter" idx="12"/>
          </p:nvPr>
        </p:nvSpPr>
        <p:spPr/>
        <p:txBody>
          <a:bodyPr/>
          <a:lstStyle/>
          <a:p>
            <a:fld id="{953FA840-7BA5-48A8-BEB4-818C152EB02B}" type="slidenum">
              <a:rPr lang="en-GB" smtClean="0"/>
              <a:t>79</a:t>
            </a:fld>
            <a:endParaRPr lang="en-GB"/>
          </a:p>
        </p:txBody>
      </p:sp>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93689" y="2423529"/>
            <a:ext cx="5216911" cy="303543"/>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70086" y="1686773"/>
            <a:ext cx="2311314" cy="266971"/>
          </a:xfrm>
          <a:prstGeom prst="rect">
            <a:avLst/>
          </a:prstGeom>
        </p:spPr>
      </p:pic>
      <p:pic>
        <p:nvPicPr>
          <p:cNvPr id="17" name="Picture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28259" y="3293605"/>
            <a:ext cx="5595427" cy="303543"/>
          </a:xfrm>
          <a:prstGeom prst="rect">
            <a:avLst/>
          </a:prstGeom>
        </p:spPr>
      </p:pic>
      <p:sp>
        <p:nvSpPr>
          <p:cNvPr id="10" name="Date Placeholder 3">
            <a:extLst>
              <a:ext uri="{FF2B5EF4-FFF2-40B4-BE49-F238E27FC236}">
                <a16:creationId xmlns:a16="http://schemas.microsoft.com/office/drawing/2014/main" id="{1B2F21D5-BD2C-AF41-9259-8D6223FEE79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F812913A-EC80-2345-8A8C-0F930CBFFCB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92655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If                       is </a:t>
            </a:r>
            <a:r>
              <a:rPr lang="en-US" dirty="0">
                <a:solidFill>
                  <a:srgbClr val="FF0000"/>
                </a:solidFill>
              </a:rPr>
              <a:t>not</a:t>
            </a:r>
            <a:r>
              <a:rPr lang="en-US" dirty="0"/>
              <a:t> countable then       is not a discrete random variable.</a:t>
            </a:r>
          </a:p>
          <a:p>
            <a:pPr marL="0" indent="0">
              <a:lnSpc>
                <a:spcPct val="100000"/>
              </a:lnSpc>
              <a:buNone/>
            </a:pPr>
            <a:r>
              <a:rPr lang="en-US" dirty="0"/>
              <a:t>Example. </a:t>
            </a:r>
          </a:p>
          <a:p>
            <a:pPr marL="0" indent="0">
              <a:lnSpc>
                <a:spcPct val="100000"/>
              </a:lnSpc>
              <a:buNone/>
            </a:pPr>
            <a:r>
              <a:rPr lang="en-US" dirty="0">
                <a:solidFill>
                  <a:schemeClr val="accent1"/>
                </a:solidFill>
              </a:rPr>
              <a:t>Remember:</a:t>
            </a:r>
            <a:r>
              <a:rPr lang="en-US" dirty="0"/>
              <a:t>                                                                                                                  etc.</a:t>
            </a:r>
          </a:p>
          <a:p>
            <a:pPr marL="0" indent="0">
              <a:lnSpc>
                <a:spcPct val="100000"/>
              </a:lnSpc>
              <a:buNone/>
            </a:pPr>
            <a:r>
              <a:rPr lang="en-US" dirty="0"/>
              <a:t>Example. </a:t>
            </a:r>
          </a:p>
          <a:p>
            <a:pPr>
              <a:lnSpc>
                <a:spcPct val="100000"/>
              </a:lnSpc>
            </a:pPr>
            <a:r>
              <a:rPr lang="en-US" dirty="0"/>
              <a:t>     : Lifetime of a light bulb, </a:t>
            </a:r>
          </a:p>
          <a:p>
            <a:pPr>
              <a:lnSpc>
                <a:spcPct val="100000"/>
              </a:lnSpc>
            </a:pPr>
            <a:r>
              <a:rPr lang="en-US" dirty="0"/>
              <a:t>     : Voltage across a resistor,</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8</a:t>
            </a:fld>
            <a:endParaRPr lang="en-GB"/>
          </a:p>
        </p:txBody>
      </p:sp>
      <p:pic>
        <p:nvPicPr>
          <p:cNvPr id="17" name="Picture 1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212074" y="1727121"/>
            <a:ext cx="1374476" cy="278248"/>
          </a:xfrm>
          <a:prstGeom prst="rect">
            <a:avLst/>
          </a:prstGeom>
        </p:spPr>
      </p:pic>
      <p:pic>
        <p:nvPicPr>
          <p:cNvPr id="19" name="Picture 18"/>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452660" y="1727434"/>
            <a:ext cx="279771" cy="208457"/>
          </a:xfrm>
          <a:prstGeom prst="rect">
            <a:avLst/>
          </a:prstGeom>
        </p:spPr>
      </p:pic>
      <p:pic>
        <p:nvPicPr>
          <p:cNvPr id="16" name="Picture 15"/>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183341" y="2213428"/>
            <a:ext cx="2541104" cy="278248"/>
          </a:xfrm>
          <a:prstGeom prst="rect">
            <a:avLst/>
          </a:prstGeom>
        </p:spPr>
      </p:pic>
      <p:pic>
        <p:nvPicPr>
          <p:cNvPr id="22" name="Picture 2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586550" y="2699735"/>
            <a:ext cx="7537827" cy="278248"/>
          </a:xfrm>
          <a:prstGeom prst="rect">
            <a:avLst/>
          </a:prstGeom>
        </p:spPr>
      </p:pic>
      <p:pic>
        <p:nvPicPr>
          <p:cNvPr id="15" name="Picture 1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248823" y="3704031"/>
            <a:ext cx="228571" cy="204800"/>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34856" y="4169857"/>
            <a:ext cx="250514" cy="213943"/>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60945" y="3680007"/>
            <a:ext cx="2668495" cy="278248"/>
          </a:xfrm>
          <a:prstGeom prst="rect">
            <a:avLst/>
          </a:prstGeom>
        </p:spPr>
      </p:pic>
      <p:pic>
        <p:nvPicPr>
          <p:cNvPr id="21" name="Picture 20"/>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880456" y="4182829"/>
            <a:ext cx="3067428" cy="278248"/>
          </a:xfrm>
          <a:prstGeom prst="rect">
            <a:avLst/>
          </a:prstGeom>
        </p:spPr>
      </p:pic>
      <p:sp>
        <p:nvSpPr>
          <p:cNvPr id="23" name="Date Placeholder 3">
            <a:extLst>
              <a:ext uri="{FF2B5EF4-FFF2-40B4-BE49-F238E27FC236}">
                <a16:creationId xmlns:a16="http://schemas.microsoft.com/office/drawing/2014/main" id="{40E1E76F-D850-D348-8AD3-CD2BC59CE1D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4" name="Footer Placeholder 4">
            <a:extLst>
              <a:ext uri="{FF2B5EF4-FFF2-40B4-BE49-F238E27FC236}">
                <a16:creationId xmlns:a16="http://schemas.microsoft.com/office/drawing/2014/main" id="{1433746E-6227-5B40-BBD5-1C1D16DFA6E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148748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Mixed Random Variables</a:t>
            </a:r>
          </a:p>
        </p:txBody>
      </p:sp>
      <p:sp>
        <p:nvSpPr>
          <p:cNvPr id="3" name="Content Placeholder 2"/>
          <p:cNvSpPr>
            <a:spLocks noGrp="1"/>
          </p:cNvSpPr>
          <p:nvPr>
            <p:ph idx="1"/>
          </p:nvPr>
        </p:nvSpPr>
        <p:spPr/>
        <p:txBody>
          <a:bodyPr>
            <a:normAutofit/>
          </a:bodyPr>
          <a:lstStyle/>
          <a:p>
            <a:pPr marL="0" indent="0">
              <a:buNone/>
            </a:pPr>
            <a:r>
              <a:rPr lang="en-US" dirty="0">
                <a:solidFill>
                  <a:schemeClr val="accent1"/>
                </a:solidFill>
              </a:rPr>
              <a:t>We will:</a:t>
            </a:r>
          </a:p>
          <a:p>
            <a:pPr marL="457200" indent="-457200">
              <a:buFont typeface="+mj-lt"/>
              <a:buAutoNum type="arabicParenR"/>
            </a:pPr>
            <a:r>
              <a:rPr lang="en-US" dirty="0"/>
              <a:t>Define PDF (</a:t>
            </a:r>
            <a:r>
              <a:rPr lang="en-US" dirty="0">
                <a:solidFill>
                  <a:srgbClr val="FF0000"/>
                </a:solidFill>
              </a:rPr>
              <a:t>generalized PDF</a:t>
            </a:r>
            <a:r>
              <a:rPr lang="en-US" dirty="0"/>
              <a:t>) for discrete random variables by using the delta function.</a:t>
            </a:r>
          </a:p>
          <a:p>
            <a:pPr marL="457200" indent="-457200">
              <a:buFont typeface="+mj-lt"/>
              <a:buAutoNum type="arabicParenR"/>
            </a:pPr>
            <a:r>
              <a:rPr lang="en-US" dirty="0"/>
              <a:t>Introduce  mixed random variables.</a:t>
            </a:r>
          </a:p>
        </p:txBody>
      </p:sp>
      <p:sp>
        <p:nvSpPr>
          <p:cNvPr id="6" name="Slide Number Placeholder 5"/>
          <p:cNvSpPr>
            <a:spLocks noGrp="1"/>
          </p:cNvSpPr>
          <p:nvPr>
            <p:ph type="sldNum" sz="quarter" idx="12"/>
          </p:nvPr>
        </p:nvSpPr>
        <p:spPr/>
        <p:txBody>
          <a:bodyPr/>
          <a:lstStyle/>
          <a:p>
            <a:fld id="{953FA840-7BA5-48A8-BEB4-818C152EB02B}" type="slidenum">
              <a:rPr lang="en-GB" smtClean="0"/>
              <a:t>80</a:t>
            </a:fld>
            <a:endParaRPr lang="en-GB"/>
          </a:p>
        </p:txBody>
      </p:sp>
      <p:sp>
        <p:nvSpPr>
          <p:cNvPr id="7" name="Date Placeholder 3">
            <a:extLst>
              <a:ext uri="{FF2B5EF4-FFF2-40B4-BE49-F238E27FC236}">
                <a16:creationId xmlns:a16="http://schemas.microsoft.com/office/drawing/2014/main" id="{13C82363-5B8F-1942-9798-934B0F4E04C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8" name="Footer Placeholder 4">
            <a:extLst>
              <a:ext uri="{FF2B5EF4-FFF2-40B4-BE49-F238E27FC236}">
                <a16:creationId xmlns:a16="http://schemas.microsoft.com/office/drawing/2014/main" id="{F1CAD8D7-D7E4-5B4F-9258-27732D59CE5A}"/>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8895151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6" name="Slide Number Placeholder 5"/>
          <p:cNvSpPr>
            <a:spLocks noGrp="1"/>
          </p:cNvSpPr>
          <p:nvPr>
            <p:ph type="sldNum" sz="quarter" idx="12"/>
          </p:nvPr>
        </p:nvSpPr>
        <p:spPr/>
        <p:txBody>
          <a:bodyPr/>
          <a:lstStyle/>
          <a:p>
            <a:fld id="{953FA840-7BA5-48A8-BEB4-818C152EB02B}" type="slidenum">
              <a:rPr lang="en-GB" smtClean="0"/>
              <a:t>81</a:t>
            </a:fld>
            <a:endParaRPr lang="en-GB"/>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554070" y="1798571"/>
            <a:ext cx="2816000" cy="667428"/>
          </a:xfrm>
          <a:prstGeom prst="rect">
            <a:avLst/>
          </a:prstGeom>
        </p:spPr>
      </p:pic>
      <p:grpSp>
        <p:nvGrpSpPr>
          <p:cNvPr id="4" name="Group 3">
            <a:extLst>
              <a:ext uri="{FF2B5EF4-FFF2-40B4-BE49-F238E27FC236}">
                <a16:creationId xmlns:a16="http://schemas.microsoft.com/office/drawing/2014/main" id="{417FD1A0-9B84-7F4C-9B79-4B62A37EA414}"/>
              </a:ext>
            </a:extLst>
          </p:cNvPr>
          <p:cNvGrpSpPr/>
          <p:nvPr/>
        </p:nvGrpSpPr>
        <p:grpSpPr>
          <a:xfrm>
            <a:off x="1222280" y="3387130"/>
            <a:ext cx="3478940" cy="1462599"/>
            <a:chOff x="1222600" y="4029886"/>
            <a:chExt cx="3478940" cy="1462599"/>
          </a:xfrm>
        </p:grpSpPr>
        <p:pic>
          <p:nvPicPr>
            <p:cNvPr id="12" name="Picture 1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255520" y="4029886"/>
              <a:ext cx="583314" cy="278248"/>
            </a:xfrm>
            <a:prstGeom prst="rect">
              <a:avLst/>
            </a:prstGeom>
          </p:spPr>
        </p:pic>
        <p:cxnSp>
          <p:nvCxnSpPr>
            <p:cNvPr id="15" name="Straight Arrow Connector 14"/>
            <p:cNvCxnSpPr/>
            <p:nvPr/>
          </p:nvCxnSpPr>
          <p:spPr>
            <a:xfrm>
              <a:off x="1222600" y="5308981"/>
              <a:ext cx="3478940" cy="215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592580" y="5311140"/>
              <a:ext cx="908877"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2547177" y="4686300"/>
              <a:ext cx="1918143" cy="762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6" name="Flowchart: Connector 25"/>
            <p:cNvSpPr/>
            <p:nvPr/>
          </p:nvSpPr>
          <p:spPr>
            <a:xfrm>
              <a:off x="2484120" y="4648200"/>
              <a:ext cx="76200" cy="8308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2484120" y="5265420"/>
              <a:ext cx="76200" cy="830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253357" y="4549217"/>
              <a:ext cx="495300" cy="9432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2D695BF-0921-B541-919F-BC3FE015981D}"/>
              </a:ext>
            </a:extLst>
          </p:cNvPr>
          <p:cNvGrpSpPr/>
          <p:nvPr/>
        </p:nvGrpSpPr>
        <p:grpSpPr>
          <a:xfrm>
            <a:off x="6335620" y="3390784"/>
            <a:ext cx="3478940" cy="2478741"/>
            <a:chOff x="6335620" y="3390784"/>
            <a:chExt cx="3478940" cy="2478741"/>
          </a:xfrm>
        </p:grpSpPr>
        <p:sp>
          <p:nvSpPr>
            <p:cNvPr id="8" name="TextBox 7"/>
            <p:cNvSpPr txBox="1"/>
            <p:nvPr/>
          </p:nvSpPr>
          <p:spPr>
            <a:xfrm>
              <a:off x="6966503" y="5500193"/>
              <a:ext cx="2535637" cy="369332"/>
            </a:xfrm>
            <a:prstGeom prst="rect">
              <a:avLst/>
            </a:prstGeom>
            <a:noFill/>
          </p:spPr>
          <p:txBody>
            <a:bodyPr wrap="square" rtlCol="0">
              <a:spAutoFit/>
            </a:bodyPr>
            <a:lstStyle/>
            <a:p>
              <a:r>
                <a:rPr lang="en-US" b="1" dirty="0"/>
                <a:t>CDF for discrete RVs</a:t>
              </a:r>
            </a:p>
          </p:txBody>
        </p:sp>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899070" y="3390784"/>
              <a:ext cx="816305" cy="278248"/>
            </a:xfrm>
            <a:prstGeom prst="rect">
              <a:avLst/>
            </a:prstGeom>
          </p:spPr>
        </p:pic>
        <p:sp>
          <p:nvSpPr>
            <p:cNvPr id="28" name="Oval 27"/>
            <p:cNvSpPr/>
            <p:nvPr/>
          </p:nvSpPr>
          <p:spPr>
            <a:xfrm rot="176269">
              <a:off x="8008254" y="4029886"/>
              <a:ext cx="383872" cy="883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6335620" y="5313716"/>
              <a:ext cx="3478940" cy="215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6512064" y="5313716"/>
              <a:ext cx="908877"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1" name="Straight Connector 30"/>
            <p:cNvCxnSpPr/>
            <p:nvPr/>
          </p:nvCxnSpPr>
          <p:spPr>
            <a:xfrm>
              <a:off x="7411720" y="4693920"/>
              <a:ext cx="77343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8167370" y="4169010"/>
              <a:ext cx="881380" cy="127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5" name="Straight Connector 34"/>
            <p:cNvCxnSpPr/>
            <p:nvPr/>
          </p:nvCxnSpPr>
          <p:spPr>
            <a:xfrm>
              <a:off x="9041130" y="3677920"/>
              <a:ext cx="77343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flipV="1">
              <a:off x="7420941" y="4693920"/>
              <a:ext cx="0" cy="619796"/>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flipV="1">
              <a:off x="8167370" y="4169010"/>
              <a:ext cx="4141" cy="52491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1" name="Straight Connector 40"/>
            <p:cNvCxnSpPr/>
            <p:nvPr/>
          </p:nvCxnSpPr>
          <p:spPr>
            <a:xfrm flipV="1">
              <a:off x="9048750" y="3677920"/>
              <a:ext cx="0" cy="50379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Oval 43"/>
            <p:cNvSpPr/>
            <p:nvPr/>
          </p:nvSpPr>
          <p:spPr>
            <a:xfrm>
              <a:off x="7248856" y="4546546"/>
              <a:ext cx="357809" cy="9145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890183" y="3486191"/>
              <a:ext cx="340067" cy="8355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Date Placeholder 3">
            <a:extLst>
              <a:ext uri="{FF2B5EF4-FFF2-40B4-BE49-F238E27FC236}">
                <a16:creationId xmlns:a16="http://schemas.microsoft.com/office/drawing/2014/main" id="{8E976C49-1195-BD4A-811C-DE03B203AAB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34" name="Footer Placeholder 4">
            <a:extLst>
              <a:ext uri="{FF2B5EF4-FFF2-40B4-BE49-F238E27FC236}">
                <a16:creationId xmlns:a16="http://schemas.microsoft.com/office/drawing/2014/main" id="{467211A9-4BCA-4744-8F3F-63E0B7124BD2}"/>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942449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50000"/>
              </a:lnSpc>
              <a:buNone/>
            </a:pPr>
            <a:r>
              <a:rPr lang="en-US" sz="2600" dirty="0">
                <a:solidFill>
                  <a:schemeClr val="accent1"/>
                </a:solidFill>
              </a:rPr>
              <a:t>Idea: </a:t>
            </a:r>
            <a:r>
              <a:rPr lang="en-US" dirty="0"/>
              <a:t>Define the “</a:t>
            </a:r>
            <a:r>
              <a:rPr lang="en-US" dirty="0">
                <a:solidFill>
                  <a:srgbClr val="FF0000"/>
                </a:solidFill>
              </a:rPr>
              <a:t>derivative</a:t>
            </a:r>
            <a:r>
              <a:rPr lang="en-US" dirty="0"/>
              <a:t>” of                                 and that we can extend the PDF to the discrete RVs.</a:t>
            </a:r>
          </a:p>
          <a:p>
            <a:pPr marL="0" indent="0">
              <a:lnSpc>
                <a:spcPct val="150000"/>
              </a:lnSpc>
              <a:buNone/>
            </a:pPr>
            <a:r>
              <a:rPr lang="en-US" dirty="0"/>
              <a:t>         delta function </a:t>
            </a:r>
          </a:p>
          <a:p>
            <a:pPr marL="0" indent="0">
              <a:buNone/>
            </a:pPr>
            <a:r>
              <a:rPr lang="en-US" sz="26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82</a:t>
            </a:fld>
            <a:endParaRPr lang="en-GB"/>
          </a:p>
        </p:txBody>
      </p:sp>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051326" y="1654353"/>
            <a:ext cx="2029714" cy="667428"/>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011695" y="3152208"/>
            <a:ext cx="310857" cy="181029"/>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497781" y="3075762"/>
            <a:ext cx="596114" cy="303543"/>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727389" y="3473565"/>
            <a:ext cx="2737220" cy="834743"/>
          </a:xfrm>
          <a:prstGeom prst="rect">
            <a:avLst/>
          </a:prstGeom>
        </p:spPr>
      </p:pic>
      <p:sp>
        <p:nvSpPr>
          <p:cNvPr id="12" name="Date Placeholder 3">
            <a:extLst>
              <a:ext uri="{FF2B5EF4-FFF2-40B4-BE49-F238E27FC236}">
                <a16:creationId xmlns:a16="http://schemas.microsoft.com/office/drawing/2014/main" id="{21BB26FE-B93C-AA40-AE87-F70199C58732}"/>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9E085333-01AC-D34D-BADE-086C32794AB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906047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600" dirty="0">
                <a:solidFill>
                  <a:schemeClr val="accent1"/>
                </a:solidFill>
              </a:rPr>
              <a:t>Delta function: </a:t>
            </a:r>
          </a:p>
          <a:p>
            <a:pPr marL="0" indent="0">
              <a:lnSpc>
                <a:spcPct val="100000"/>
              </a:lnSpc>
              <a:buNone/>
            </a:pPr>
            <a:r>
              <a:rPr lang="en-US" dirty="0"/>
              <a:t>Where       is small.</a:t>
            </a:r>
          </a:p>
          <a:p>
            <a:pPr marL="0" indent="0">
              <a:buNone/>
            </a:pPr>
            <a:r>
              <a:rPr lang="en-US" sz="26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83</a:t>
            </a:fld>
            <a:endParaRPr lang="en-GB"/>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52134" y="1744247"/>
            <a:ext cx="596114" cy="303543"/>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898487" y="2298363"/>
            <a:ext cx="201143" cy="138972"/>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7477" y="2831479"/>
            <a:ext cx="1822019" cy="6185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87477" y="3728156"/>
            <a:ext cx="3283657" cy="603428"/>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87477" y="4609747"/>
            <a:ext cx="2861257" cy="834743"/>
          </a:xfrm>
          <a:prstGeom prst="rect">
            <a:avLst/>
          </a:prstGeom>
        </p:spPr>
      </p:pic>
      <p:pic>
        <p:nvPicPr>
          <p:cNvPr id="1028" name="Picture 4" descr="Figur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2554" y="1367333"/>
            <a:ext cx="5131245" cy="4447349"/>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3">
            <a:extLst>
              <a:ext uri="{FF2B5EF4-FFF2-40B4-BE49-F238E27FC236}">
                <a16:creationId xmlns:a16="http://schemas.microsoft.com/office/drawing/2014/main" id="{3459D2C4-352A-CE44-A454-D7CAE1BB240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1BB92289-4F5E-F142-BD4D-BD3D01A83AA9}"/>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269072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buNone/>
            </a:pPr>
            <a:r>
              <a:rPr lang="en-US" sz="2600"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84</a:t>
            </a:fld>
            <a:endParaRPr lang="en-GB"/>
          </a:p>
        </p:txBody>
      </p:sp>
      <p:pic>
        <p:nvPicPr>
          <p:cNvPr id="23" name="Picture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2107" y="2460069"/>
            <a:ext cx="3726170" cy="834743"/>
          </a:xfrm>
          <a:prstGeom prst="rect">
            <a:avLst/>
          </a:prstGeom>
        </p:spPr>
      </p:pic>
      <p:pic>
        <p:nvPicPr>
          <p:cNvPr id="21" name="Picture 20"/>
          <p:cNvPicPr>
            <a:picLocks noChangeAspect="1"/>
          </p:cNvPicPr>
          <p:nvPr/>
        </p:nvPicPr>
        <p:blipFill>
          <a:blip r:embed="rId5"/>
          <a:stretch>
            <a:fillRect/>
          </a:stretch>
        </p:blipFill>
        <p:spPr>
          <a:xfrm>
            <a:off x="6209732" y="2330563"/>
            <a:ext cx="3086896" cy="2605453"/>
          </a:xfrm>
          <a:prstGeom prst="rect">
            <a:avLst/>
          </a:prstGeom>
        </p:spPr>
      </p:pic>
      <p:sp>
        <p:nvSpPr>
          <p:cNvPr id="9" name="Date Placeholder 3">
            <a:extLst>
              <a:ext uri="{FF2B5EF4-FFF2-40B4-BE49-F238E27FC236}">
                <a16:creationId xmlns:a16="http://schemas.microsoft.com/office/drawing/2014/main" id="{5CB44397-2F00-FC4F-94AB-85F2446EC9D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331A86CB-7D1A-9644-ACD9-3ADEC1C149D3}"/>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9830853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solidFill>
                  <a:schemeClr val="accent1"/>
                </a:solidFill>
              </a:rPr>
              <a:t>Lemma. </a:t>
            </a:r>
            <a:r>
              <a:rPr lang="en-US" dirty="0"/>
              <a:t>Let                         be a continuous function. We have</a:t>
            </a:r>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solidFill>
                  <a:schemeClr val="accent1"/>
                </a:solidFill>
              </a:rPr>
              <a:t>Proof: </a:t>
            </a:r>
          </a:p>
        </p:txBody>
      </p:sp>
      <p:sp>
        <p:nvSpPr>
          <p:cNvPr id="6" name="Slide Number Placeholder 5"/>
          <p:cNvSpPr>
            <a:spLocks noGrp="1"/>
          </p:cNvSpPr>
          <p:nvPr>
            <p:ph type="sldNum" sz="quarter" idx="12"/>
          </p:nvPr>
        </p:nvSpPr>
        <p:spPr/>
        <p:txBody>
          <a:bodyPr/>
          <a:lstStyle/>
          <a:p>
            <a:fld id="{953FA840-7BA5-48A8-BEB4-818C152EB02B}" type="slidenum">
              <a:rPr lang="en-GB" smtClean="0"/>
              <a:t>85</a:t>
            </a:fld>
            <a:endParaRPr lang="en-GB"/>
          </a:p>
        </p:txBody>
      </p:sp>
      <p:pic>
        <p:nvPicPr>
          <p:cNvPr id="10" name="Picture 9"/>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530874" y="1721354"/>
            <a:ext cx="1442743" cy="268800"/>
          </a:xfrm>
          <a:prstGeom prst="rect">
            <a:avLst/>
          </a:prstGeom>
        </p:spPr>
      </p:pic>
      <p:pic>
        <p:nvPicPr>
          <p:cNvPr id="14" name="Picture 1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634137" y="2225773"/>
            <a:ext cx="4507429" cy="713143"/>
          </a:xfrm>
          <a:prstGeom prst="rect">
            <a:avLst/>
          </a:prstGeom>
        </p:spPr>
      </p:pic>
      <p:pic>
        <p:nvPicPr>
          <p:cNvPr id="17" name="Picture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75231" y="3898199"/>
            <a:ext cx="6334323" cy="668800"/>
          </a:xfrm>
          <a:prstGeom prst="rect">
            <a:avLst/>
          </a:prstGeom>
        </p:spPr>
      </p:pic>
      <p:grpSp>
        <p:nvGrpSpPr>
          <p:cNvPr id="4" name="Group 3">
            <a:extLst>
              <a:ext uri="{FF2B5EF4-FFF2-40B4-BE49-F238E27FC236}">
                <a16:creationId xmlns:a16="http://schemas.microsoft.com/office/drawing/2014/main" id="{F864A81F-0DC8-5442-81D3-2E7DB52F54AF}"/>
              </a:ext>
            </a:extLst>
          </p:cNvPr>
          <p:cNvGrpSpPr/>
          <p:nvPr/>
        </p:nvGrpSpPr>
        <p:grpSpPr>
          <a:xfrm>
            <a:off x="8646586" y="2415570"/>
            <a:ext cx="2116540" cy="2715323"/>
            <a:chOff x="8610600" y="3116607"/>
            <a:chExt cx="2116540" cy="2715323"/>
          </a:xfrm>
        </p:grpSpPr>
        <p:cxnSp>
          <p:nvCxnSpPr>
            <p:cNvPr id="19" name="Straight Arrow Connector 18"/>
            <p:cNvCxnSpPr/>
            <p:nvPr/>
          </p:nvCxnSpPr>
          <p:spPr>
            <a:xfrm flipV="1">
              <a:off x="8610600" y="5261213"/>
              <a:ext cx="2116540" cy="2047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H="1" flipV="1">
              <a:off x="9444251" y="3766782"/>
              <a:ext cx="27295" cy="1501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9914530" y="3766782"/>
              <a:ext cx="27295" cy="1501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444251" y="3766782"/>
              <a:ext cx="4702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518650" y="5657850"/>
              <a:ext cx="438150" cy="635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9702800" y="5181600"/>
              <a:ext cx="0" cy="171450"/>
            </a:xfrm>
            <a:prstGeom prst="line">
              <a:avLst/>
            </a:prstGeom>
          </p:spPr>
          <p:style>
            <a:lnRef idx="3">
              <a:schemeClr val="dk1"/>
            </a:lnRef>
            <a:fillRef idx="0">
              <a:schemeClr val="dk1"/>
            </a:fillRef>
            <a:effectRef idx="2">
              <a:schemeClr val="dk1"/>
            </a:effectRef>
            <a:fontRef idx="minor">
              <a:schemeClr val="tx1"/>
            </a:fontRef>
          </p:style>
        </p:cxnSp>
        <p:pic>
          <p:nvPicPr>
            <p:cNvPr id="30" name="Picture 2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619782" y="5392966"/>
              <a:ext cx="235886" cy="138514"/>
            </a:xfrm>
            <a:prstGeom prst="rect">
              <a:avLst/>
            </a:prstGeom>
          </p:spPr>
        </p:pic>
        <p:pic>
          <p:nvPicPr>
            <p:cNvPr id="31" name="Picture 3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690100" y="5727701"/>
              <a:ext cx="150857" cy="104229"/>
            </a:xfrm>
            <a:prstGeom prst="rect">
              <a:avLst/>
            </a:prstGeom>
          </p:spPr>
        </p:pic>
        <p:pic>
          <p:nvPicPr>
            <p:cNvPr id="33" name="Picture 32"/>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718743" y="3116607"/>
              <a:ext cx="1939201" cy="493714"/>
            </a:xfrm>
            <a:prstGeom prst="rect">
              <a:avLst/>
            </a:prstGeom>
          </p:spPr>
        </p:pic>
      </p:grpSp>
      <p:sp>
        <p:nvSpPr>
          <p:cNvPr id="20" name="Date Placeholder 3">
            <a:extLst>
              <a:ext uri="{FF2B5EF4-FFF2-40B4-BE49-F238E27FC236}">
                <a16:creationId xmlns:a16="http://schemas.microsoft.com/office/drawing/2014/main" id="{22DCAFE7-4918-914C-9095-1C498E5502E6}"/>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2" name="Footer Placeholder 4">
            <a:extLst>
              <a:ext uri="{FF2B5EF4-FFF2-40B4-BE49-F238E27FC236}">
                <a16:creationId xmlns:a16="http://schemas.microsoft.com/office/drawing/2014/main" id="{A41DA24D-C0A9-BF49-A7AC-9656164AAB9D}"/>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82356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dirty="0"/>
              <a:t>. Let </a:t>
            </a:r>
          </a:p>
        </p:txBody>
      </p:sp>
      <p:sp>
        <p:nvSpPr>
          <p:cNvPr id="6" name="Slide Number Placeholder 5"/>
          <p:cNvSpPr>
            <a:spLocks noGrp="1"/>
          </p:cNvSpPr>
          <p:nvPr>
            <p:ph type="sldNum" sz="quarter" idx="12"/>
          </p:nvPr>
        </p:nvSpPr>
        <p:spPr/>
        <p:txBody>
          <a:bodyPr/>
          <a:lstStyle/>
          <a:p>
            <a:fld id="{953FA840-7BA5-48A8-BEB4-818C152EB02B}" type="slidenum">
              <a:rPr lang="en-GB" smtClean="0"/>
              <a:t>86</a:t>
            </a:fld>
            <a:endParaRPr lang="en-GB"/>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912885" y="1694721"/>
            <a:ext cx="2613029" cy="341943"/>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779884" y="2506449"/>
            <a:ext cx="6632229" cy="713143"/>
          </a:xfrm>
          <a:prstGeom prst="rect">
            <a:avLst/>
          </a:prstGeom>
        </p:spPr>
      </p:pic>
      <p:sp>
        <p:nvSpPr>
          <p:cNvPr id="9" name="Date Placeholder 3">
            <a:extLst>
              <a:ext uri="{FF2B5EF4-FFF2-40B4-BE49-F238E27FC236}">
                <a16:creationId xmlns:a16="http://schemas.microsoft.com/office/drawing/2014/main" id="{9BFBC9EE-A122-8F45-AD6D-8338406A2023}"/>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0" name="Footer Placeholder 4">
            <a:extLst>
              <a:ext uri="{FF2B5EF4-FFF2-40B4-BE49-F238E27FC236}">
                <a16:creationId xmlns:a16="http://schemas.microsoft.com/office/drawing/2014/main" id="{973A4D4E-0773-F84D-88CC-D2EB4BFA4181}"/>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626796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600" dirty="0">
                <a:solidFill>
                  <a:schemeClr val="accent1"/>
                </a:solidFill>
              </a:rPr>
              <a:t>Definition</a:t>
            </a:r>
            <a:r>
              <a:rPr lang="en-US" dirty="0">
                <a:solidFill>
                  <a:schemeClr val="accent1"/>
                </a:solidFill>
              </a:rPr>
              <a:t>:</a:t>
            </a:r>
            <a:r>
              <a:rPr lang="en-US" dirty="0"/>
              <a:t> Properties of the delta function</a:t>
            </a:r>
          </a:p>
          <a:p>
            <a:pPr marL="0" indent="0">
              <a:lnSpc>
                <a:spcPct val="100000"/>
              </a:lnSpc>
              <a:buNone/>
            </a:pPr>
            <a:r>
              <a:rPr lang="en-US" dirty="0"/>
              <a:t>We define the delta function             as an object with the following properties:</a:t>
            </a:r>
          </a:p>
          <a:p>
            <a:pPr marL="457200" indent="-457200">
              <a:lnSpc>
                <a:spcPct val="150000"/>
              </a:lnSpc>
              <a:buFont typeface="+mj-lt"/>
              <a:buAutoNum type="arabicParenR"/>
            </a:pPr>
            <a:r>
              <a:rPr lang="en-US" dirty="0"/>
              <a:t> </a:t>
            </a:r>
          </a:p>
          <a:p>
            <a:pPr marL="457200" indent="-457200">
              <a:lnSpc>
                <a:spcPct val="200000"/>
              </a:lnSpc>
              <a:buFont typeface="+mj-lt"/>
              <a:buAutoNum type="arabicParenR"/>
            </a:pPr>
            <a:r>
              <a:rPr lang="en-US" dirty="0"/>
              <a:t>                            , </a:t>
            </a:r>
            <a:r>
              <a:rPr lang="en-US" sz="2200" dirty="0"/>
              <a:t>where</a:t>
            </a:r>
            <a:r>
              <a:rPr lang="en-US" dirty="0"/>
              <a:t>           </a:t>
            </a:r>
            <a:r>
              <a:rPr lang="en-US" sz="2200" dirty="0"/>
              <a:t>is the unit step function.</a:t>
            </a:r>
            <a:r>
              <a:rPr lang="en-US" dirty="0"/>
              <a:t> </a:t>
            </a:r>
          </a:p>
          <a:p>
            <a:pPr marL="457200" indent="-457200">
              <a:lnSpc>
                <a:spcPct val="200000"/>
              </a:lnSpc>
              <a:buFont typeface="+mj-lt"/>
              <a:buAutoNum type="arabicParenR"/>
            </a:pPr>
            <a:r>
              <a:rPr lang="en-US" dirty="0"/>
              <a:t>                              </a:t>
            </a:r>
            <a:r>
              <a:rPr lang="en-US" sz="2200" dirty="0"/>
              <a:t>for any </a:t>
            </a:r>
          </a:p>
        </p:txBody>
      </p:sp>
      <p:sp>
        <p:nvSpPr>
          <p:cNvPr id="6" name="Slide Number Placeholder 5"/>
          <p:cNvSpPr>
            <a:spLocks noGrp="1"/>
          </p:cNvSpPr>
          <p:nvPr>
            <p:ph type="sldNum" sz="quarter" idx="12"/>
          </p:nvPr>
        </p:nvSpPr>
        <p:spPr/>
        <p:txBody>
          <a:bodyPr/>
          <a:lstStyle/>
          <a:p>
            <a:fld id="{953FA840-7BA5-48A8-BEB4-818C152EB02B}" type="slidenum">
              <a:rPr lang="en-GB" smtClean="0"/>
              <a:t>87</a:t>
            </a:fld>
            <a:endParaRPr lang="en-GB"/>
          </a:p>
        </p:txBody>
      </p:sp>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703007" y="2223217"/>
            <a:ext cx="596114" cy="303543"/>
          </a:xfrm>
          <a:prstGeom prst="rect">
            <a:avLst/>
          </a:prstGeom>
        </p:spPr>
      </p:pic>
      <p:pic>
        <p:nvPicPr>
          <p:cNvPr id="11" name="Picture 1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31182" y="2635944"/>
            <a:ext cx="2601143" cy="758857"/>
          </a:xfrm>
          <a:prstGeom prst="rect">
            <a:avLst/>
          </a:prstGeom>
        </p:spPr>
      </p:pic>
      <p:pic>
        <p:nvPicPr>
          <p:cNvPr id="13" name="Picture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431182" y="3520513"/>
            <a:ext cx="1831619" cy="556190"/>
          </a:xfrm>
          <a:prstGeom prst="rect">
            <a:avLst/>
          </a:prstGeom>
        </p:spPr>
      </p:pic>
      <p:pic>
        <p:nvPicPr>
          <p:cNvPr id="14" name="Picture 1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281902" y="3685780"/>
            <a:ext cx="530286" cy="252952"/>
          </a:xfrm>
          <a:prstGeom prst="rect">
            <a:avLst/>
          </a:prstGeom>
        </p:spPr>
      </p:pic>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431182" y="4358808"/>
            <a:ext cx="1833143" cy="592762"/>
          </a:xfrm>
          <a:prstGeom prst="rect">
            <a:avLst/>
          </a:prstGeom>
        </p:spPr>
      </p:pic>
      <p:pic>
        <p:nvPicPr>
          <p:cNvPr id="16" name="Picture 1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460188" y="4562236"/>
            <a:ext cx="704000" cy="185905"/>
          </a:xfrm>
          <a:prstGeom prst="rect">
            <a:avLst/>
          </a:prstGeom>
        </p:spPr>
      </p:pic>
      <p:sp>
        <p:nvSpPr>
          <p:cNvPr id="17" name="Date Placeholder 3">
            <a:extLst>
              <a:ext uri="{FF2B5EF4-FFF2-40B4-BE49-F238E27FC236}">
                <a16:creationId xmlns:a16="http://schemas.microsoft.com/office/drawing/2014/main" id="{C4A5FCA8-9C37-1042-9D92-FF3296126D3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8" name="Footer Placeholder 4">
            <a:extLst>
              <a:ext uri="{FF2B5EF4-FFF2-40B4-BE49-F238E27FC236}">
                <a16:creationId xmlns:a16="http://schemas.microsoft.com/office/drawing/2014/main" id="{A28B73A0-B8C6-BE45-B728-8AF99B30E80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758887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sz="2200" dirty="0"/>
              <a:t>For any              and any function             that is continuous over                                   , we have</a:t>
            </a:r>
          </a:p>
        </p:txBody>
      </p:sp>
      <p:sp>
        <p:nvSpPr>
          <p:cNvPr id="6" name="Slide Number Placeholder 5"/>
          <p:cNvSpPr>
            <a:spLocks noGrp="1"/>
          </p:cNvSpPr>
          <p:nvPr>
            <p:ph type="sldNum" sz="quarter" idx="12"/>
          </p:nvPr>
        </p:nvSpPr>
        <p:spPr/>
        <p:txBody>
          <a:bodyPr/>
          <a:lstStyle/>
          <a:p>
            <a:fld id="{953FA840-7BA5-48A8-BEB4-818C152EB02B}" type="slidenum">
              <a:rPr lang="en-GB" smtClean="0"/>
              <a:t>88</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746084" y="1655468"/>
            <a:ext cx="2029867" cy="278248"/>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416731" y="1719544"/>
            <a:ext cx="630857" cy="185905"/>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248802" y="1646076"/>
            <a:ext cx="563200" cy="278248"/>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36571" y="2802252"/>
            <a:ext cx="7718857" cy="725790"/>
          </a:xfrm>
          <a:prstGeom prst="rect">
            <a:avLst/>
          </a:prstGeom>
        </p:spPr>
      </p:pic>
      <p:sp>
        <p:nvSpPr>
          <p:cNvPr id="11" name="Date Placeholder 3">
            <a:extLst>
              <a:ext uri="{FF2B5EF4-FFF2-40B4-BE49-F238E27FC236}">
                <a16:creationId xmlns:a16="http://schemas.microsoft.com/office/drawing/2014/main" id="{6E8416FD-1744-D24E-A009-7AD5ABFEEE8D}"/>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2" name="Footer Placeholder 4">
            <a:extLst>
              <a:ext uri="{FF2B5EF4-FFF2-40B4-BE49-F238E27FC236}">
                <a16:creationId xmlns:a16="http://schemas.microsoft.com/office/drawing/2014/main" id="{30B03F53-81F1-0C4C-9C1C-9CF7C7BFDED4}"/>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941436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buNone/>
            </a:pPr>
            <a:r>
              <a:rPr lang="en-US" sz="2600" dirty="0">
                <a:solidFill>
                  <a:schemeClr val="accent1"/>
                </a:solidFill>
              </a:rPr>
              <a:t>Discrete Random Variable </a:t>
            </a:r>
          </a:p>
        </p:txBody>
      </p:sp>
      <p:sp>
        <p:nvSpPr>
          <p:cNvPr id="6" name="Slide Number Placeholder 5"/>
          <p:cNvSpPr>
            <a:spLocks noGrp="1"/>
          </p:cNvSpPr>
          <p:nvPr>
            <p:ph type="sldNum" sz="quarter" idx="12"/>
          </p:nvPr>
        </p:nvSpPr>
        <p:spPr/>
        <p:txBody>
          <a:bodyPr/>
          <a:lstStyle/>
          <a:p>
            <a:fld id="{953FA840-7BA5-48A8-BEB4-818C152EB02B}" type="slidenum">
              <a:rPr lang="en-GB" smtClean="0"/>
              <a:t>89</a:t>
            </a:fld>
            <a:endParaRPr lang="en-GB"/>
          </a:p>
        </p:txBody>
      </p: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02337" y="1713011"/>
            <a:ext cx="279771" cy="208457"/>
          </a:xfrm>
          <a:prstGeom prst="rect">
            <a:avLst/>
          </a:prstGeom>
        </p:spPr>
      </p:pic>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38199" y="2155843"/>
            <a:ext cx="3287771" cy="303543"/>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838199" y="2753494"/>
            <a:ext cx="7093638" cy="1067733"/>
          </a:xfrm>
          <a:prstGeom prst="rect">
            <a:avLst/>
          </a:prstGeom>
        </p:spPr>
      </p:pic>
      <p:grpSp>
        <p:nvGrpSpPr>
          <p:cNvPr id="4" name="Group 3">
            <a:extLst>
              <a:ext uri="{FF2B5EF4-FFF2-40B4-BE49-F238E27FC236}">
                <a16:creationId xmlns:a16="http://schemas.microsoft.com/office/drawing/2014/main" id="{16324D1C-9418-DF45-A454-10978B62E8A1}"/>
              </a:ext>
            </a:extLst>
          </p:cNvPr>
          <p:cNvGrpSpPr/>
          <p:nvPr/>
        </p:nvGrpSpPr>
        <p:grpSpPr>
          <a:xfrm>
            <a:off x="6984111" y="2832974"/>
            <a:ext cx="3478940" cy="2848416"/>
            <a:chOff x="7300820" y="3242026"/>
            <a:chExt cx="3478940" cy="2848416"/>
          </a:xfrm>
        </p:grpSpPr>
        <p:pic>
          <p:nvPicPr>
            <p:cNvPr id="16" name="Picture 15"/>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807368" y="3242026"/>
              <a:ext cx="816305" cy="278248"/>
            </a:xfrm>
            <a:prstGeom prst="rect">
              <a:avLst/>
            </a:prstGeom>
          </p:spPr>
        </p:pic>
        <p:sp>
          <p:nvSpPr>
            <p:cNvPr id="17" name="Oval 16"/>
            <p:cNvSpPr/>
            <p:nvPr/>
          </p:nvSpPr>
          <p:spPr>
            <a:xfrm rot="176269">
              <a:off x="8963882" y="4739666"/>
              <a:ext cx="324610" cy="671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7300820" y="5695857"/>
              <a:ext cx="3478940" cy="215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7477264" y="5695857"/>
              <a:ext cx="908877"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8376920" y="5266561"/>
              <a:ext cx="77343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9132570" y="4855951"/>
              <a:ext cx="881380" cy="127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10006330" y="4364861"/>
              <a:ext cx="77343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26" name="Oval 25"/>
            <p:cNvSpPr/>
            <p:nvPr/>
          </p:nvSpPr>
          <p:spPr>
            <a:xfrm>
              <a:off x="9875454" y="4194768"/>
              <a:ext cx="340067" cy="8355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48546" y="5157341"/>
              <a:ext cx="314039" cy="675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8373891" y="5627403"/>
              <a:ext cx="100471" cy="13690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356225" y="5198107"/>
              <a:ext cx="100471" cy="1369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9082334" y="4805195"/>
              <a:ext cx="100471" cy="1369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9077211" y="5198107"/>
              <a:ext cx="100471" cy="13690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9982200" y="4302501"/>
              <a:ext cx="100471" cy="1369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9982200" y="4789709"/>
              <a:ext cx="100471" cy="13690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633709" y="4902864"/>
              <a:ext cx="703390" cy="202362"/>
            </a:xfrm>
            <a:prstGeom prst="rect">
              <a:avLst/>
            </a:prstGeom>
          </p:spPr>
        </p:pic>
        <p:pic>
          <p:nvPicPr>
            <p:cNvPr id="37" name="Picture 3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606551" y="3907524"/>
              <a:ext cx="703390" cy="202362"/>
            </a:xfrm>
            <a:prstGeom prst="rect">
              <a:avLst/>
            </a:prstGeom>
          </p:spPr>
        </p:pic>
        <p:pic>
          <p:nvPicPr>
            <p:cNvPr id="34" name="Picture 33"/>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846217" y="4415960"/>
              <a:ext cx="703390" cy="202362"/>
            </a:xfrm>
            <a:prstGeom prst="rect">
              <a:avLst/>
            </a:prstGeom>
          </p:spPr>
        </p:pic>
        <p:pic>
          <p:nvPicPr>
            <p:cNvPr id="38" name="Picture 3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341496" y="5951928"/>
              <a:ext cx="230400" cy="138514"/>
            </a:xfrm>
            <a:prstGeom prst="rect">
              <a:avLst/>
            </a:prstGeom>
          </p:spPr>
        </p:pic>
        <p:pic>
          <p:nvPicPr>
            <p:cNvPr id="39" name="Picture 38"/>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082712" y="5951928"/>
              <a:ext cx="234514" cy="137143"/>
            </a:xfrm>
            <a:prstGeom prst="rect">
              <a:avLst/>
            </a:prstGeom>
          </p:spPr>
        </p:pic>
        <p:pic>
          <p:nvPicPr>
            <p:cNvPr id="42" name="Picture 4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0013950" y="5931531"/>
              <a:ext cx="235886" cy="138514"/>
            </a:xfrm>
            <a:prstGeom prst="rect">
              <a:avLst/>
            </a:prstGeom>
          </p:spPr>
        </p:pic>
        <p:cxnSp>
          <p:nvCxnSpPr>
            <p:cNvPr id="44" name="Straight Connector 43"/>
            <p:cNvCxnSpPr/>
            <p:nvPr/>
          </p:nvCxnSpPr>
          <p:spPr>
            <a:xfrm>
              <a:off x="9150350" y="5627403"/>
              <a:ext cx="0" cy="136908"/>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10098546" y="5627403"/>
              <a:ext cx="0" cy="136908"/>
            </a:xfrm>
            <a:prstGeom prst="line">
              <a:avLst/>
            </a:prstGeom>
          </p:spPr>
          <p:style>
            <a:lnRef idx="3">
              <a:schemeClr val="dk1"/>
            </a:lnRef>
            <a:fillRef idx="0">
              <a:schemeClr val="dk1"/>
            </a:fillRef>
            <a:effectRef idx="2">
              <a:schemeClr val="dk1"/>
            </a:effectRef>
            <a:fontRef idx="minor">
              <a:schemeClr val="tx1"/>
            </a:fontRef>
          </p:style>
        </p:cxnSp>
      </p:grpSp>
      <p:sp>
        <p:nvSpPr>
          <p:cNvPr id="35" name="Date Placeholder 3">
            <a:extLst>
              <a:ext uri="{FF2B5EF4-FFF2-40B4-BE49-F238E27FC236}">
                <a16:creationId xmlns:a16="http://schemas.microsoft.com/office/drawing/2014/main" id="{70E6DEB7-58F7-DC47-B6FA-EE001AF3E7E7}"/>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36" name="Footer Placeholder 4">
            <a:extLst>
              <a:ext uri="{FF2B5EF4-FFF2-40B4-BE49-F238E27FC236}">
                <a16:creationId xmlns:a16="http://schemas.microsoft.com/office/drawing/2014/main" id="{A1A9F5BD-8E1E-FA4D-9DF8-BCE57DA40F29}"/>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94619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Now suppose we have a </a:t>
            </a:r>
            <a:r>
              <a:rPr lang="en-US" dirty="0">
                <a:solidFill>
                  <a:srgbClr val="FF0000"/>
                </a:solidFill>
              </a:rPr>
              <a:t>continuous</a:t>
            </a:r>
            <a:r>
              <a:rPr lang="en-US" dirty="0"/>
              <a:t> function having those properties – for example:</a:t>
            </a:r>
          </a:p>
          <a:p>
            <a:pPr>
              <a:lnSpc>
                <a:spcPct val="100000"/>
              </a:lnSpc>
            </a:pPr>
            <a:r>
              <a:rPr lang="en-US" dirty="0"/>
              <a:t>A function like this is also a valid CDF                                                                                               .             – that is, it can also represent                                                                            .                     for some random variable     </a:t>
            </a:r>
            <a:r>
              <a:rPr lang="en-US" dirty="0" smtClean="0"/>
              <a:t> .</a:t>
            </a:r>
            <a:endParaRPr lang="en-US" dirty="0"/>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9</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60526" y="2949967"/>
            <a:ext cx="890514" cy="303543"/>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46878" y="3318959"/>
            <a:ext cx="1410667" cy="290895"/>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086409" y="3332607"/>
            <a:ext cx="279771" cy="208457"/>
          </a:xfrm>
          <a:prstGeom prst="rect">
            <a:avLst/>
          </a:prstGeom>
        </p:spPr>
      </p:pic>
      <p:pic>
        <p:nvPicPr>
          <p:cNvPr id="13" name="Picture 12" descr="D4_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068" y="2470244"/>
            <a:ext cx="4909475" cy="3682107"/>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901411" y="4054351"/>
            <a:ext cx="3558399" cy="303543"/>
          </a:xfrm>
          <a:prstGeom prst="rect">
            <a:avLst/>
          </a:prstGeom>
        </p:spPr>
      </p:pic>
      <p:sp>
        <p:nvSpPr>
          <p:cNvPr id="12" name="Date Placeholder 3">
            <a:extLst>
              <a:ext uri="{FF2B5EF4-FFF2-40B4-BE49-F238E27FC236}">
                <a16:creationId xmlns:a16="http://schemas.microsoft.com/office/drawing/2014/main" id="{A4FD45FA-616D-8B4E-B00B-BF961AC2F5F8}"/>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4" name="Footer Placeholder 4">
            <a:extLst>
              <a:ext uri="{FF2B5EF4-FFF2-40B4-BE49-F238E27FC236}">
                <a16:creationId xmlns:a16="http://schemas.microsoft.com/office/drawing/2014/main" id="{EF41A60F-4B0B-A24F-8948-EE6210375FF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103639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buNone/>
            </a:pPr>
            <a:r>
              <a:rPr lang="en-US" sz="2600" dirty="0">
                <a:solidFill>
                  <a:schemeClr val="accent1"/>
                </a:solidFill>
              </a:rPr>
              <a:t>generalized PDF</a:t>
            </a:r>
          </a:p>
        </p:txBody>
      </p:sp>
      <p:sp>
        <p:nvSpPr>
          <p:cNvPr id="6" name="Slide Number Placeholder 5"/>
          <p:cNvSpPr>
            <a:spLocks noGrp="1"/>
          </p:cNvSpPr>
          <p:nvPr>
            <p:ph type="sldNum" sz="quarter" idx="12"/>
          </p:nvPr>
        </p:nvSpPr>
        <p:spPr/>
        <p:txBody>
          <a:bodyPr/>
          <a:lstStyle/>
          <a:p>
            <a:fld id="{953FA840-7BA5-48A8-BEB4-818C152EB02B}" type="slidenum">
              <a:rPr lang="en-GB" smtClean="0"/>
              <a:t>90</a:t>
            </a:fld>
            <a:endParaRPr lang="en-GB"/>
          </a:p>
        </p:txBody>
      </p:sp>
      <p:pic>
        <p:nvPicPr>
          <p:cNvPr id="8" name="Picture 7"/>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13739" y="2121910"/>
            <a:ext cx="4138057" cy="303543"/>
          </a:xfrm>
          <a:prstGeom prst="rect">
            <a:avLst/>
          </a:prstGeom>
        </p:spPr>
      </p:pic>
      <p:pic>
        <p:nvPicPr>
          <p:cNvPr id="12" name="Picture 1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13739" y="2664830"/>
            <a:ext cx="5933714" cy="1553829"/>
          </a:xfrm>
          <a:prstGeom prst="rect">
            <a:avLst/>
          </a:prstGeom>
        </p:spPr>
      </p:pic>
      <p:grpSp>
        <p:nvGrpSpPr>
          <p:cNvPr id="4" name="Group 3">
            <a:extLst>
              <a:ext uri="{FF2B5EF4-FFF2-40B4-BE49-F238E27FC236}">
                <a16:creationId xmlns:a16="http://schemas.microsoft.com/office/drawing/2014/main" id="{32EF9E82-0F9C-1D4F-8A1E-F1E6115CAB5E}"/>
              </a:ext>
            </a:extLst>
          </p:cNvPr>
          <p:cNvGrpSpPr/>
          <p:nvPr/>
        </p:nvGrpSpPr>
        <p:grpSpPr>
          <a:xfrm>
            <a:off x="5468257" y="3591919"/>
            <a:ext cx="5370285" cy="1664373"/>
            <a:chOff x="4963886" y="4389350"/>
            <a:chExt cx="5370285" cy="1664373"/>
          </a:xfrm>
        </p:grpSpPr>
        <p:cxnSp>
          <p:nvCxnSpPr>
            <p:cNvPr id="14" name="Straight Arrow Connector 13"/>
            <p:cNvCxnSpPr/>
            <p:nvPr/>
          </p:nvCxnSpPr>
          <p:spPr>
            <a:xfrm>
              <a:off x="4963886" y="5646057"/>
              <a:ext cx="537028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512696" y="5915209"/>
              <a:ext cx="230400" cy="138514"/>
            </a:xfrm>
            <a:prstGeom prst="rect">
              <a:avLst/>
            </a:prstGeom>
          </p:spPr>
        </p:pic>
        <p:pic>
          <p:nvPicPr>
            <p:cNvPr id="16" name="Picture 1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253912" y="5915209"/>
              <a:ext cx="234514" cy="137143"/>
            </a:xfrm>
            <a:prstGeom prst="rect">
              <a:avLst/>
            </a:prstGeom>
          </p:spPr>
        </p:pic>
        <p:pic>
          <p:nvPicPr>
            <p:cNvPr id="17" name="Picture 16"/>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185150" y="5894812"/>
              <a:ext cx="235886" cy="138514"/>
            </a:xfrm>
            <a:prstGeom prst="rect">
              <a:avLst/>
            </a:prstGeom>
          </p:spPr>
        </p:pic>
        <p:cxnSp>
          <p:nvCxnSpPr>
            <p:cNvPr id="18" name="Straight Connector 17"/>
            <p:cNvCxnSpPr/>
            <p:nvPr/>
          </p:nvCxnSpPr>
          <p:spPr>
            <a:xfrm>
              <a:off x="7321550" y="5576170"/>
              <a:ext cx="0" cy="13690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8269746" y="5576170"/>
              <a:ext cx="0" cy="13690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6588577" y="5568916"/>
              <a:ext cx="0" cy="136908"/>
            </a:xfrm>
            <a:prstGeom prst="line">
              <a:avLst/>
            </a:prstGeom>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303169" y="5882940"/>
              <a:ext cx="238629" cy="138514"/>
            </a:xfrm>
            <a:prstGeom prst="rect">
              <a:avLst/>
            </a:prstGeom>
          </p:spPr>
        </p:pic>
        <p:cxnSp>
          <p:nvCxnSpPr>
            <p:cNvPr id="22" name="Straight Connector 21"/>
            <p:cNvCxnSpPr/>
            <p:nvPr/>
          </p:nvCxnSpPr>
          <p:spPr>
            <a:xfrm>
              <a:off x="9387765" y="5578812"/>
              <a:ext cx="0" cy="136908"/>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6588577" y="5123543"/>
              <a:ext cx="0" cy="522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21550" y="4704988"/>
              <a:ext cx="0" cy="941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269746" y="4704988"/>
              <a:ext cx="0" cy="941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387765" y="4949371"/>
              <a:ext cx="0" cy="696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5556939" y="4803078"/>
              <a:ext cx="1290514" cy="227657"/>
            </a:xfrm>
            <a:prstGeom prst="rect">
              <a:avLst/>
            </a:prstGeom>
          </p:spPr>
        </p:pic>
        <p:pic>
          <p:nvPicPr>
            <p:cNvPr id="34" name="Picture 3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676293" y="4389350"/>
              <a:ext cx="1290514" cy="227657"/>
            </a:xfrm>
            <a:prstGeom prst="rect">
              <a:avLst/>
            </a:prstGeom>
          </p:spPr>
        </p:pic>
        <p:pic>
          <p:nvPicPr>
            <p:cNvPr id="35" name="Picture 34"/>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184472" y="4417566"/>
              <a:ext cx="1290514" cy="227657"/>
            </a:xfrm>
            <a:prstGeom prst="rect">
              <a:avLst/>
            </a:prstGeom>
          </p:spPr>
        </p:pic>
      </p:grpSp>
      <p:sp>
        <p:nvSpPr>
          <p:cNvPr id="28" name="Date Placeholder 3">
            <a:extLst>
              <a:ext uri="{FF2B5EF4-FFF2-40B4-BE49-F238E27FC236}">
                <a16:creationId xmlns:a16="http://schemas.microsoft.com/office/drawing/2014/main" id="{1AE2FC53-0E43-B242-A6EE-3DDBDD38967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29" name="Footer Placeholder 4">
            <a:extLst>
              <a:ext uri="{FF2B5EF4-FFF2-40B4-BE49-F238E27FC236}">
                <a16:creationId xmlns:a16="http://schemas.microsoft.com/office/drawing/2014/main" id="{9AA73A11-7EEA-4346-A64F-E4A584C9879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9251583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For a discrete random variable       with range                                                and PMF</a:t>
            </a:r>
          </a:p>
          <a:p>
            <a:pPr marL="0" indent="0">
              <a:lnSpc>
                <a:spcPct val="100000"/>
              </a:lnSpc>
              <a:buNone/>
            </a:pPr>
            <a:r>
              <a:rPr lang="en-US" dirty="0"/>
              <a:t>                 , we define the (generalized) probability density function (PDF) as</a:t>
            </a:r>
            <a:endParaRPr lang="en-US" sz="2600" dirty="0"/>
          </a:p>
        </p:txBody>
      </p:sp>
      <p:sp>
        <p:nvSpPr>
          <p:cNvPr id="6" name="Slide Number Placeholder 5"/>
          <p:cNvSpPr>
            <a:spLocks noGrp="1"/>
          </p:cNvSpPr>
          <p:nvPr>
            <p:ph type="sldNum" sz="quarter" idx="12"/>
          </p:nvPr>
        </p:nvSpPr>
        <p:spPr/>
        <p:txBody>
          <a:bodyPr/>
          <a:lstStyle/>
          <a:p>
            <a:fld id="{953FA840-7BA5-48A8-BEB4-818C152EB02B}" type="slidenum">
              <a:rPr lang="en-GB" smtClean="0"/>
              <a:t>91</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853591" y="1741704"/>
            <a:ext cx="279771" cy="208457"/>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658727" y="1715226"/>
            <a:ext cx="3112229" cy="303543"/>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32499" y="2219378"/>
            <a:ext cx="1066057" cy="303543"/>
          </a:xfrm>
          <a:prstGeom prst="rect">
            <a:avLst/>
          </a:prstGeom>
        </p:spPr>
      </p:pic>
      <p:pic>
        <p:nvPicPr>
          <p:cNvPr id="11" name="Picture 1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636570" y="3263572"/>
            <a:ext cx="4918857" cy="683886"/>
          </a:xfrm>
          <a:prstGeom prst="rect">
            <a:avLst/>
          </a:prstGeom>
        </p:spPr>
      </p:pic>
      <p:sp>
        <p:nvSpPr>
          <p:cNvPr id="12" name="Date Placeholder 3">
            <a:extLst>
              <a:ext uri="{FF2B5EF4-FFF2-40B4-BE49-F238E27FC236}">
                <a16:creationId xmlns:a16="http://schemas.microsoft.com/office/drawing/2014/main" id="{1B6B0C6F-2279-AD44-A7BA-E35258E5DF4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639179D2-6D8A-F544-937D-B3B2E58B2AE0}"/>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408510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Orchestrated Conversation:</a:t>
            </a:r>
            <a:br>
              <a:rPr lang="en-US" dirty="0"/>
            </a:br>
            <a:r>
              <a:rPr lang="en-US" dirty="0"/>
              <a:t>Mixed Random Variables</a:t>
            </a:r>
          </a:p>
        </p:txBody>
      </p:sp>
      <p:sp>
        <p:nvSpPr>
          <p:cNvPr id="3" name="Content Placeholder 2"/>
          <p:cNvSpPr>
            <a:spLocks noGrp="1"/>
          </p:cNvSpPr>
          <p:nvPr>
            <p:ph idx="1"/>
          </p:nvPr>
        </p:nvSpPr>
        <p:spPr>
          <a:xfrm>
            <a:off x="838199" y="1753578"/>
            <a:ext cx="10280779" cy="4343048"/>
          </a:xfrm>
        </p:spPr>
        <p:txBody>
          <a:bodyPr>
            <a:normAutofit/>
          </a:bodyPr>
          <a:lstStyle/>
          <a:p>
            <a:pPr marL="0" indent="0">
              <a:lnSpc>
                <a:spcPct val="150000"/>
              </a:lnSpc>
              <a:buNone/>
            </a:pPr>
            <a:r>
              <a:rPr lang="en-US" dirty="0"/>
              <a:t>Is it true                                            ?</a:t>
            </a:r>
          </a:p>
        </p:txBody>
      </p:sp>
      <p:sp>
        <p:nvSpPr>
          <p:cNvPr id="6" name="Slide Number Placeholder 5"/>
          <p:cNvSpPr>
            <a:spLocks noGrp="1"/>
          </p:cNvSpPr>
          <p:nvPr>
            <p:ph type="sldNum" sz="quarter" idx="12"/>
          </p:nvPr>
        </p:nvSpPr>
        <p:spPr/>
        <p:txBody>
          <a:bodyPr/>
          <a:lstStyle/>
          <a:p>
            <a:fld id="{953FA840-7BA5-48A8-BEB4-818C152EB02B}" type="slidenum">
              <a:rPr lang="en-GB" smtClean="0"/>
              <a:t>92</a:t>
            </a:fld>
            <a:endParaRPr lang="en-GB"/>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57533" y="1713822"/>
            <a:ext cx="2748343" cy="760686"/>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91988" y="2802379"/>
            <a:ext cx="6560610" cy="2539428"/>
          </a:xfrm>
          <a:prstGeom prst="rect">
            <a:avLst/>
          </a:prstGeom>
        </p:spPr>
      </p:pic>
      <p:pic>
        <p:nvPicPr>
          <p:cNvPr id="16" name="Picture 1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832995" y="3768788"/>
            <a:ext cx="2719543" cy="570514"/>
          </a:xfrm>
          <a:prstGeom prst="rect">
            <a:avLst/>
          </a:prstGeom>
        </p:spPr>
      </p:pic>
      <p:sp>
        <p:nvSpPr>
          <p:cNvPr id="10" name="Date Placeholder 3">
            <a:extLst>
              <a:ext uri="{FF2B5EF4-FFF2-40B4-BE49-F238E27FC236}">
                <a16:creationId xmlns:a16="http://schemas.microsoft.com/office/drawing/2014/main" id="{0F4C5233-D977-BC4D-B380-8DE0ACFAABF9}"/>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1" name="Footer Placeholder 4">
            <a:extLst>
              <a:ext uri="{FF2B5EF4-FFF2-40B4-BE49-F238E27FC236}">
                <a16:creationId xmlns:a16="http://schemas.microsoft.com/office/drawing/2014/main" id="{A8AA4E9B-28A0-E848-9A09-A321B0FB97B8}"/>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3404354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50000"/>
              </a:lnSpc>
              <a:buNone/>
            </a:pPr>
            <a:r>
              <a:rPr lang="en-US" sz="2800" dirty="0"/>
              <a:t>Example</a:t>
            </a:r>
            <a:r>
              <a:rPr lang="en-US" dirty="0"/>
              <a:t>. </a:t>
            </a:r>
          </a:p>
        </p:txBody>
      </p:sp>
      <p:sp>
        <p:nvSpPr>
          <p:cNvPr id="6" name="Slide Number Placeholder 5"/>
          <p:cNvSpPr>
            <a:spLocks noGrp="1"/>
          </p:cNvSpPr>
          <p:nvPr>
            <p:ph type="sldNum" sz="quarter" idx="12"/>
          </p:nvPr>
        </p:nvSpPr>
        <p:spPr/>
        <p:txBody>
          <a:bodyPr/>
          <a:lstStyle/>
          <a:p>
            <a:fld id="{953FA840-7BA5-48A8-BEB4-818C152EB02B}" type="slidenum">
              <a:rPr lang="en-GB" smtClean="0"/>
              <a:t>93</a:t>
            </a:fld>
            <a:endParaRPr lang="en-GB"/>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07351" y="1817240"/>
            <a:ext cx="3066513" cy="656457"/>
          </a:xfrm>
          <a:prstGeom prst="rect">
            <a:avLst/>
          </a:prstGeom>
        </p:spPr>
      </p:pic>
      <p:grpSp>
        <p:nvGrpSpPr>
          <p:cNvPr id="4" name="Group 3">
            <a:extLst>
              <a:ext uri="{FF2B5EF4-FFF2-40B4-BE49-F238E27FC236}">
                <a16:creationId xmlns:a16="http://schemas.microsoft.com/office/drawing/2014/main" id="{826FA544-A226-DC4E-9C13-65D8BD8461E3}"/>
              </a:ext>
            </a:extLst>
          </p:cNvPr>
          <p:cNvGrpSpPr/>
          <p:nvPr/>
        </p:nvGrpSpPr>
        <p:grpSpPr>
          <a:xfrm>
            <a:off x="1955235" y="2943482"/>
            <a:ext cx="7437258" cy="2302621"/>
            <a:chOff x="2209800" y="3185691"/>
            <a:chExt cx="7437258" cy="2302621"/>
          </a:xfrm>
        </p:grpSpPr>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9800" y="3185691"/>
              <a:ext cx="7437258" cy="1657752"/>
            </a:xfrm>
            <a:prstGeom prst="rect">
              <a:avLst/>
            </a:prstGeom>
          </p:spPr>
        </p:pic>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rot="16200000">
              <a:off x="5444933" y="4049290"/>
              <a:ext cx="154744" cy="1873313"/>
            </a:xfrm>
            <a:prstGeom prst="rect">
              <a:avLst/>
            </a:prstGeom>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81732" y="5319017"/>
              <a:ext cx="298362" cy="169295"/>
            </a:xfrm>
            <a:prstGeom prst="rect">
              <a:avLst/>
            </a:prstGeom>
          </p:spPr>
        </p:pic>
      </p:grpSp>
      <p:sp>
        <p:nvSpPr>
          <p:cNvPr id="14" name="Date Placeholder 3">
            <a:extLst>
              <a:ext uri="{FF2B5EF4-FFF2-40B4-BE49-F238E27FC236}">
                <a16:creationId xmlns:a16="http://schemas.microsoft.com/office/drawing/2014/main" id="{B1C7BFFB-DC8D-554B-95B9-1E7AE6CB71EF}"/>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5" name="Footer Placeholder 4">
            <a:extLst>
              <a:ext uri="{FF2B5EF4-FFF2-40B4-BE49-F238E27FC236}">
                <a16:creationId xmlns:a16="http://schemas.microsoft.com/office/drawing/2014/main" id="{B5E7B808-1197-7C46-940B-C0897865E67C}"/>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471012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solidFill>
                  <a:schemeClr val="accent1"/>
                </a:solidFill>
              </a:rPr>
              <a:t>Random variables:</a:t>
            </a:r>
          </a:p>
          <a:p>
            <a:pPr>
              <a:lnSpc>
                <a:spcPct val="100000"/>
              </a:lnSpc>
              <a:buFont typeface="Wingdings" panose="05000000000000000000" pitchFamily="2" charset="2"/>
              <a:buChar char="§"/>
            </a:pPr>
            <a:r>
              <a:rPr lang="en-US" dirty="0"/>
              <a:t>Discrete </a:t>
            </a:r>
          </a:p>
          <a:p>
            <a:pPr>
              <a:lnSpc>
                <a:spcPct val="100000"/>
              </a:lnSpc>
              <a:buFont typeface="Wingdings" panose="05000000000000000000" pitchFamily="2" charset="2"/>
              <a:buChar char="§"/>
            </a:pPr>
            <a:r>
              <a:rPr lang="en-US" dirty="0"/>
              <a:t>Continuous</a:t>
            </a:r>
          </a:p>
          <a:p>
            <a:pPr>
              <a:lnSpc>
                <a:spcPct val="100000"/>
              </a:lnSpc>
              <a:buFont typeface="Wingdings" panose="05000000000000000000" pitchFamily="2" charset="2"/>
              <a:buChar char="§"/>
            </a:pPr>
            <a:r>
              <a:rPr lang="en-US" dirty="0"/>
              <a:t>Mixed random variable</a:t>
            </a:r>
          </a:p>
        </p:txBody>
      </p:sp>
      <p:sp>
        <p:nvSpPr>
          <p:cNvPr id="6" name="Slide Number Placeholder 5"/>
          <p:cNvSpPr>
            <a:spLocks noGrp="1"/>
          </p:cNvSpPr>
          <p:nvPr>
            <p:ph type="sldNum" sz="quarter" idx="12"/>
          </p:nvPr>
        </p:nvSpPr>
        <p:spPr/>
        <p:txBody>
          <a:bodyPr/>
          <a:lstStyle/>
          <a:p>
            <a:fld id="{953FA840-7BA5-48A8-BEB4-818C152EB02B}" type="slidenum">
              <a:rPr lang="en-GB" smtClean="0"/>
              <a:t>94</a:t>
            </a:fld>
            <a:endParaRPr lang="en-GB"/>
          </a:p>
        </p:txBody>
      </p:sp>
      <p:grpSp>
        <p:nvGrpSpPr>
          <p:cNvPr id="4" name="Group 3">
            <a:extLst>
              <a:ext uri="{FF2B5EF4-FFF2-40B4-BE49-F238E27FC236}">
                <a16:creationId xmlns:a16="http://schemas.microsoft.com/office/drawing/2014/main" id="{21D5BB69-C183-3D48-AE1B-F55DDF9777A3}"/>
              </a:ext>
            </a:extLst>
          </p:cNvPr>
          <p:cNvGrpSpPr/>
          <p:nvPr/>
        </p:nvGrpSpPr>
        <p:grpSpPr>
          <a:xfrm>
            <a:off x="1365962" y="3790024"/>
            <a:ext cx="9225252" cy="2270220"/>
            <a:chOff x="1467986" y="3978126"/>
            <a:chExt cx="9225252" cy="2270220"/>
          </a:xfrm>
        </p:grpSpPr>
        <p:cxnSp>
          <p:nvCxnSpPr>
            <p:cNvPr id="10" name="Straight Arrow Connector 9"/>
            <p:cNvCxnSpPr/>
            <p:nvPr/>
          </p:nvCxnSpPr>
          <p:spPr>
            <a:xfrm>
              <a:off x="1770743" y="5961906"/>
              <a:ext cx="33382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756229" y="4263735"/>
              <a:ext cx="0" cy="1712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8727444">
              <a:off x="1467986" y="5068360"/>
              <a:ext cx="1483628" cy="646535"/>
            </a:xfrm>
            <a:prstGeom prst="arc">
              <a:avLst>
                <a:gd name="adj1" fmla="val 14348446"/>
                <a:gd name="adj2" fmla="val 2080747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lowchart: Connector 16"/>
            <p:cNvSpPr/>
            <p:nvPr/>
          </p:nvSpPr>
          <p:spPr>
            <a:xfrm>
              <a:off x="2489200" y="5471494"/>
              <a:ext cx="82550" cy="952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rot="20277598">
              <a:off x="2052878" y="4927272"/>
              <a:ext cx="1966814" cy="822236"/>
            </a:xfrm>
            <a:prstGeom prst="arc">
              <a:avLst>
                <a:gd name="adj1" fmla="val 13396926"/>
                <a:gd name="adj2" fmla="val 1898601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9" name="Arc 18"/>
            <p:cNvSpPr/>
            <p:nvPr/>
          </p:nvSpPr>
          <p:spPr>
            <a:xfrm rot="20568024">
              <a:off x="2938489" y="4421363"/>
              <a:ext cx="1310734" cy="527050"/>
            </a:xfrm>
            <a:prstGeom prst="arc">
              <a:avLst>
                <a:gd name="adj1" fmla="val 13396926"/>
                <a:gd name="adj2" fmla="val 2037294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0" name="Flowchart: Connector 19"/>
            <p:cNvSpPr/>
            <p:nvPr/>
          </p:nvSpPr>
          <p:spPr>
            <a:xfrm>
              <a:off x="2489201" y="5099156"/>
              <a:ext cx="82550" cy="952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3229652" y="4496320"/>
              <a:ext cx="82550" cy="952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3218374" y="4791716"/>
              <a:ext cx="82550" cy="952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2527922" y="5896592"/>
              <a:ext cx="0" cy="120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319759" y="5896592"/>
              <a:ext cx="0" cy="120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349500" y="4944092"/>
              <a:ext cx="349250" cy="723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111805" y="4420309"/>
              <a:ext cx="283897" cy="568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875857" y="4141829"/>
              <a:ext cx="667886" cy="227657"/>
            </a:xfrm>
            <a:prstGeom prst="rect">
              <a:avLst/>
            </a:prstGeom>
          </p:spPr>
        </p:pic>
        <p:pic>
          <p:nvPicPr>
            <p:cNvPr id="29" name="Picture 28"/>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08925" y="6094847"/>
              <a:ext cx="230400" cy="138514"/>
            </a:xfrm>
            <a:prstGeom prst="rect">
              <a:avLst/>
            </a:prstGeom>
          </p:spPr>
        </p:pic>
        <p:pic>
          <p:nvPicPr>
            <p:cNvPr id="31" name="Picture 30"/>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229652" y="6111203"/>
              <a:ext cx="234514" cy="137143"/>
            </a:xfrm>
            <a:prstGeom prst="rect">
              <a:avLst/>
            </a:prstGeom>
          </p:spPr>
        </p:pic>
        <p:pic>
          <p:nvPicPr>
            <p:cNvPr id="34" name="Picture 3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588000" y="4543946"/>
              <a:ext cx="499200" cy="418743"/>
            </a:xfrm>
            <a:prstGeom prst="rect">
              <a:avLst/>
            </a:prstGeom>
          </p:spPr>
        </p:pic>
        <p:cxnSp>
          <p:nvCxnSpPr>
            <p:cNvPr id="35" name="Straight Arrow Connector 34"/>
            <p:cNvCxnSpPr/>
            <p:nvPr/>
          </p:nvCxnSpPr>
          <p:spPr>
            <a:xfrm>
              <a:off x="7354952" y="5961906"/>
              <a:ext cx="33382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340438" y="4263735"/>
              <a:ext cx="0" cy="1712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12131" y="5896592"/>
              <a:ext cx="0" cy="120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03968" y="5896592"/>
              <a:ext cx="0" cy="120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993134" y="6094847"/>
              <a:ext cx="230400" cy="138514"/>
            </a:xfrm>
            <a:prstGeom prst="rect">
              <a:avLst/>
            </a:prstGeom>
          </p:spPr>
        </p:pic>
        <p:pic>
          <p:nvPicPr>
            <p:cNvPr id="40" name="Picture 39"/>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813861" y="6111203"/>
              <a:ext cx="234514" cy="137143"/>
            </a:xfrm>
            <a:prstGeom prst="rect">
              <a:avLst/>
            </a:prstGeom>
          </p:spPr>
        </p:pic>
        <p:cxnSp>
          <p:nvCxnSpPr>
            <p:cNvPr id="42" name="Straight Arrow Connector 41"/>
            <p:cNvCxnSpPr/>
            <p:nvPr/>
          </p:nvCxnSpPr>
          <p:spPr>
            <a:xfrm flipV="1">
              <a:off x="8112131" y="5194406"/>
              <a:ext cx="0" cy="767500"/>
            </a:xfrm>
            <a:prstGeom prst="straightConnector1">
              <a:avLst/>
            </a:prstGeom>
            <a:ln w="28575">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8897956" y="5349923"/>
              <a:ext cx="6012" cy="611983"/>
            </a:xfrm>
            <a:prstGeom prst="straightConnector1">
              <a:avLst/>
            </a:prstGeom>
            <a:ln w="28575">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5" name="Freeform 44"/>
            <p:cNvSpPr/>
            <p:nvPr/>
          </p:nvSpPr>
          <p:spPr>
            <a:xfrm>
              <a:off x="7560858" y="4597089"/>
              <a:ext cx="2524835" cy="1080388"/>
            </a:xfrm>
            <a:custGeom>
              <a:avLst/>
              <a:gdLst>
                <a:gd name="connsiteX0" fmla="*/ 0 w 2524835"/>
                <a:gd name="connsiteY0" fmla="*/ 1080388 h 1080388"/>
                <a:gd name="connsiteX1" fmla="*/ 887104 w 2524835"/>
                <a:gd name="connsiteY1" fmla="*/ 2215 h 1080388"/>
                <a:gd name="connsiteX2" fmla="*/ 1815152 w 2524835"/>
                <a:gd name="connsiteY2" fmla="*/ 793785 h 1080388"/>
                <a:gd name="connsiteX3" fmla="*/ 2524835 w 2524835"/>
                <a:gd name="connsiteY3" fmla="*/ 602717 h 1080388"/>
                <a:gd name="connsiteX4" fmla="*/ 2524835 w 2524835"/>
                <a:gd name="connsiteY4" fmla="*/ 602717 h 1080388"/>
                <a:gd name="connsiteX5" fmla="*/ 2524835 w 2524835"/>
                <a:gd name="connsiteY5" fmla="*/ 602717 h 108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4835" h="1080388">
                  <a:moveTo>
                    <a:pt x="0" y="1080388"/>
                  </a:moveTo>
                  <a:cubicBezTo>
                    <a:pt x="292289" y="565185"/>
                    <a:pt x="584579" y="49982"/>
                    <a:pt x="887104" y="2215"/>
                  </a:cubicBezTo>
                  <a:cubicBezTo>
                    <a:pt x="1189629" y="-45552"/>
                    <a:pt x="1542197" y="693701"/>
                    <a:pt x="1815152" y="793785"/>
                  </a:cubicBezTo>
                  <a:cubicBezTo>
                    <a:pt x="2088107" y="893869"/>
                    <a:pt x="2524835" y="602717"/>
                    <a:pt x="2524835" y="602717"/>
                  </a:cubicBezTo>
                  <a:lnTo>
                    <a:pt x="2524835" y="602717"/>
                  </a:lnTo>
                  <a:lnTo>
                    <a:pt x="2524835" y="602717"/>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7001429" y="3978126"/>
              <a:ext cx="636343" cy="227657"/>
            </a:xfrm>
            <a:prstGeom prst="rect">
              <a:avLst/>
            </a:prstGeom>
          </p:spPr>
        </p:pic>
        <p:pic>
          <p:nvPicPr>
            <p:cNvPr id="48" name="Picture 47"/>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8380200" y="4261402"/>
              <a:ext cx="460800" cy="227657"/>
            </a:xfrm>
            <a:prstGeom prst="rect">
              <a:avLst/>
            </a:prstGeom>
          </p:spPr>
        </p:pic>
      </p:grpSp>
      <p:sp>
        <p:nvSpPr>
          <p:cNvPr id="41" name="Date Placeholder 3">
            <a:extLst>
              <a:ext uri="{FF2B5EF4-FFF2-40B4-BE49-F238E27FC236}">
                <a16:creationId xmlns:a16="http://schemas.microsoft.com/office/drawing/2014/main" id="{BEEB5CEA-4805-1D44-8C78-3F62D19B8CAB}"/>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44" name="Footer Placeholder 4">
            <a:extLst>
              <a:ext uri="{FF2B5EF4-FFF2-40B4-BE49-F238E27FC236}">
                <a16:creationId xmlns:a16="http://schemas.microsoft.com/office/drawing/2014/main" id="{5A7F5644-7425-4E43-9E4B-6B09EBAD081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0610856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t>The (</a:t>
            </a:r>
            <a:r>
              <a:rPr lang="en-US" dirty="0">
                <a:solidFill>
                  <a:srgbClr val="FF0000"/>
                </a:solidFill>
              </a:rPr>
              <a:t>generalized</a:t>
            </a:r>
            <a:r>
              <a:rPr lang="en-US" dirty="0"/>
              <a:t>) PDF of a mixed random variable can be written in the form</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where                                      , and                      does not contain any delta functions. Furthermore, we have</a:t>
            </a:r>
          </a:p>
        </p:txBody>
      </p:sp>
      <p:sp>
        <p:nvSpPr>
          <p:cNvPr id="6" name="Slide Number Placeholder 5"/>
          <p:cNvSpPr>
            <a:spLocks noGrp="1"/>
          </p:cNvSpPr>
          <p:nvPr>
            <p:ph type="sldNum" sz="quarter" idx="12"/>
          </p:nvPr>
        </p:nvSpPr>
        <p:spPr/>
        <p:txBody>
          <a:bodyPr/>
          <a:lstStyle/>
          <a:p>
            <a:fld id="{953FA840-7BA5-48A8-BEB4-818C152EB02B}" type="slidenum">
              <a:rPr lang="en-GB" smtClean="0"/>
              <a:t>95</a:t>
            </a:fld>
            <a:endParaRPr lang="en-GB"/>
          </a:p>
        </p:txBody>
      </p:sp>
      <p:pic>
        <p:nvPicPr>
          <p:cNvPr id="12" name="Picture 1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487396" y="2236781"/>
            <a:ext cx="4741486" cy="877714"/>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86513" y="4768658"/>
            <a:ext cx="6218971" cy="802743"/>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853867" y="3660402"/>
            <a:ext cx="2455771" cy="303543"/>
          </a:xfrm>
          <a:prstGeom prst="rect">
            <a:avLst/>
          </a:prstGeom>
        </p:spPr>
      </p:pic>
      <p:pic>
        <p:nvPicPr>
          <p:cNvPr id="11" name="Picture 1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091835" y="3668084"/>
            <a:ext cx="1272686" cy="303543"/>
          </a:xfrm>
          <a:prstGeom prst="rect">
            <a:avLst/>
          </a:prstGeom>
        </p:spPr>
      </p:pic>
      <p:sp>
        <p:nvSpPr>
          <p:cNvPr id="13" name="TextBox 12"/>
          <p:cNvSpPr txBox="1"/>
          <p:nvPr/>
        </p:nvSpPr>
        <p:spPr>
          <a:xfrm>
            <a:off x="5540693" y="3054127"/>
            <a:ext cx="959943" cy="369332"/>
          </a:xfrm>
          <a:prstGeom prst="rect">
            <a:avLst/>
          </a:prstGeom>
          <a:noFill/>
        </p:spPr>
        <p:txBody>
          <a:bodyPr wrap="none" rtlCol="0">
            <a:spAutoFit/>
          </a:bodyPr>
          <a:lstStyle/>
          <a:p>
            <a:r>
              <a:rPr lang="en-US" b="1" dirty="0">
                <a:solidFill>
                  <a:srgbClr val="FF0000"/>
                </a:solidFill>
              </a:rPr>
              <a:t>Discrete</a:t>
            </a:r>
          </a:p>
        </p:txBody>
      </p:sp>
      <p:sp>
        <p:nvSpPr>
          <p:cNvPr id="14" name="TextBox 13"/>
          <p:cNvSpPr txBox="1"/>
          <p:nvPr/>
        </p:nvSpPr>
        <p:spPr>
          <a:xfrm>
            <a:off x="7409866" y="2801195"/>
            <a:ext cx="1272592" cy="369332"/>
          </a:xfrm>
          <a:prstGeom prst="rect">
            <a:avLst/>
          </a:prstGeom>
          <a:noFill/>
        </p:spPr>
        <p:txBody>
          <a:bodyPr wrap="none" rtlCol="0">
            <a:spAutoFit/>
          </a:bodyPr>
          <a:lstStyle/>
          <a:p>
            <a:r>
              <a:rPr lang="en-US" b="1" dirty="0">
                <a:solidFill>
                  <a:srgbClr val="FF0000"/>
                </a:solidFill>
              </a:rPr>
              <a:t>Continuous</a:t>
            </a:r>
          </a:p>
        </p:txBody>
      </p:sp>
      <p:sp>
        <p:nvSpPr>
          <p:cNvPr id="15" name="Date Placeholder 3">
            <a:extLst>
              <a:ext uri="{FF2B5EF4-FFF2-40B4-BE49-F238E27FC236}">
                <a16:creationId xmlns:a16="http://schemas.microsoft.com/office/drawing/2014/main" id="{81535CC9-46EA-FD4E-ADBD-1C1C36D8CD01}"/>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6" name="Footer Placeholder 4">
            <a:extLst>
              <a:ext uri="{FF2B5EF4-FFF2-40B4-BE49-F238E27FC236}">
                <a16:creationId xmlns:a16="http://schemas.microsoft.com/office/drawing/2014/main" id="{AB6EBC4D-384C-B440-B62D-F98A5DD4FA3F}"/>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35330822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sz="2800" dirty="0"/>
              <a:t>Example.</a:t>
            </a:r>
            <a:r>
              <a:rPr lang="en-US" dirty="0"/>
              <a:t> Let </a:t>
            </a:r>
          </a:p>
        </p:txBody>
      </p:sp>
      <p:sp>
        <p:nvSpPr>
          <p:cNvPr id="6" name="Slide Number Placeholder 5"/>
          <p:cNvSpPr>
            <a:spLocks noGrp="1"/>
          </p:cNvSpPr>
          <p:nvPr>
            <p:ph type="sldNum" sz="quarter" idx="12"/>
          </p:nvPr>
        </p:nvSpPr>
        <p:spPr/>
        <p:txBody>
          <a:bodyPr/>
          <a:lstStyle/>
          <a:p>
            <a:fld id="{953FA840-7BA5-48A8-BEB4-818C152EB02B}" type="slidenum">
              <a:rPr lang="en-GB" smtClean="0"/>
              <a:t>96</a:t>
            </a:fld>
            <a:endParaRPr lang="en-GB" dirty="0"/>
          </a:p>
        </p:txBody>
      </p:sp>
      <p:pic>
        <p:nvPicPr>
          <p:cNvPr id="8" name="Picture 7"/>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2878600" y="1744263"/>
            <a:ext cx="3070171" cy="303543"/>
          </a:xfrm>
          <a:prstGeom prst="rect">
            <a:avLst/>
          </a:prstGeom>
        </p:spPr>
      </p:pic>
      <p:pic>
        <p:nvPicPr>
          <p:cNvPr id="12" name="Picture 11"/>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405679" y="2241103"/>
            <a:ext cx="3087543" cy="1169981"/>
          </a:xfrm>
          <a:prstGeom prst="rect">
            <a:avLst/>
          </a:prstGeom>
        </p:spPr>
      </p:pic>
      <p:grpSp>
        <p:nvGrpSpPr>
          <p:cNvPr id="5" name="Group 4">
            <a:extLst>
              <a:ext uri="{FF2B5EF4-FFF2-40B4-BE49-F238E27FC236}">
                <a16:creationId xmlns:a16="http://schemas.microsoft.com/office/drawing/2014/main" id="{EB528C76-3C69-EF40-8F2F-97FF91B4290A}"/>
              </a:ext>
            </a:extLst>
          </p:cNvPr>
          <p:cNvGrpSpPr/>
          <p:nvPr/>
        </p:nvGrpSpPr>
        <p:grpSpPr>
          <a:xfrm>
            <a:off x="6754840" y="2115902"/>
            <a:ext cx="3616657" cy="1334176"/>
            <a:chOff x="6741994" y="2632286"/>
            <a:chExt cx="3616657" cy="1334176"/>
          </a:xfrm>
        </p:grpSpPr>
        <p:cxnSp>
          <p:nvCxnSpPr>
            <p:cNvPr id="14" name="Straight Arrow Connector 13"/>
            <p:cNvCxnSpPr/>
            <p:nvPr/>
          </p:nvCxnSpPr>
          <p:spPr>
            <a:xfrm>
              <a:off x="6741994" y="3712191"/>
              <a:ext cx="3616657" cy="13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9362364" y="3029803"/>
              <a:ext cx="15922" cy="696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767850" y="3029803"/>
              <a:ext cx="15922" cy="696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67850" y="3029803"/>
              <a:ext cx="15945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550322" y="3665132"/>
              <a:ext cx="0" cy="941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custDataLst>
                <p:tags r:id="rId11"/>
              </p:custDataLst>
            </p:nvPr>
          </p:nvPicPr>
          <p:blipFill>
            <a:blip r:embed="rId20" cstate="print">
              <a:extLst>
                <a:ext uri="{28A0092B-C50C-407E-A947-70E740481C1C}">
                  <a14:useLocalDpi xmlns:a14="http://schemas.microsoft.com/office/drawing/2010/main" val="0"/>
                </a:ext>
              </a:extLst>
            </a:blip>
            <a:stretch>
              <a:fillRect/>
            </a:stretch>
          </p:blipFill>
          <p:spPr>
            <a:xfrm>
              <a:off x="7737711" y="3815605"/>
              <a:ext cx="111086" cy="150857"/>
            </a:xfrm>
            <a:prstGeom prst="rect">
              <a:avLst/>
            </a:prstGeom>
          </p:spPr>
        </p:pic>
        <p:pic>
          <p:nvPicPr>
            <p:cNvPr id="27" name="Picture 26"/>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8512307" y="3815605"/>
              <a:ext cx="105600" cy="149486"/>
            </a:xfrm>
            <a:prstGeom prst="rect">
              <a:avLst/>
            </a:prstGeom>
          </p:spPr>
        </p:pic>
        <p:pic>
          <p:nvPicPr>
            <p:cNvPr id="29" name="Picture 28"/>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9362364" y="3815605"/>
              <a:ext cx="116571" cy="149486"/>
            </a:xfrm>
            <a:prstGeom prst="rect">
              <a:avLst/>
            </a:prstGeom>
          </p:spPr>
        </p:pic>
        <p:pic>
          <p:nvPicPr>
            <p:cNvPr id="30" name="Picture 29"/>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7783772" y="2632286"/>
              <a:ext cx="617143" cy="227657"/>
            </a:xfrm>
            <a:prstGeom prst="rect">
              <a:avLst/>
            </a:prstGeom>
          </p:spPr>
        </p:pic>
        <p:pic>
          <p:nvPicPr>
            <p:cNvPr id="31" name="Picture 30"/>
            <p:cNvPicPr>
              <a:picLocks noChangeAspect="1"/>
            </p:cNvPicPr>
            <p:nvPr>
              <p:custDataLst>
                <p:tags r:id="rId15"/>
              </p:custDataLst>
            </p:nvPr>
          </p:nvPicPr>
          <p:blipFill>
            <a:blip r:embed="rId24" cstate="print">
              <a:extLst>
                <a:ext uri="{28A0092B-C50C-407E-A947-70E740481C1C}">
                  <a14:useLocalDpi xmlns:a14="http://schemas.microsoft.com/office/drawing/2010/main" val="0"/>
                </a:ext>
              </a:extLst>
            </a:blip>
            <a:stretch>
              <a:fillRect/>
            </a:stretch>
          </p:blipFill>
          <p:spPr>
            <a:xfrm>
              <a:off x="9479132" y="2757487"/>
              <a:ext cx="146286" cy="547048"/>
            </a:xfrm>
            <a:prstGeom prst="rect">
              <a:avLst/>
            </a:prstGeom>
          </p:spPr>
        </p:pic>
      </p:grpSp>
      <p:grpSp>
        <p:nvGrpSpPr>
          <p:cNvPr id="4" name="Group 3">
            <a:extLst>
              <a:ext uri="{FF2B5EF4-FFF2-40B4-BE49-F238E27FC236}">
                <a16:creationId xmlns:a16="http://schemas.microsoft.com/office/drawing/2014/main" id="{73FD183B-7C18-8B43-AD3C-C4DCCA5C5355}"/>
              </a:ext>
            </a:extLst>
          </p:cNvPr>
          <p:cNvGrpSpPr/>
          <p:nvPr/>
        </p:nvGrpSpPr>
        <p:grpSpPr>
          <a:xfrm>
            <a:off x="1176121" y="4101971"/>
            <a:ext cx="4167679" cy="1155700"/>
            <a:chOff x="1543254" y="4787900"/>
            <a:chExt cx="4167679" cy="1155700"/>
          </a:xfrm>
        </p:grpSpPr>
        <p:sp>
          <p:nvSpPr>
            <p:cNvPr id="34" name="Rectangle 33"/>
            <p:cNvSpPr/>
            <p:nvPr/>
          </p:nvSpPr>
          <p:spPr>
            <a:xfrm>
              <a:off x="2374899" y="4787900"/>
              <a:ext cx="2516837" cy="1155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4927600" y="5378450"/>
              <a:ext cx="76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612900" y="5384800"/>
              <a:ext cx="76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1543254" y="5002462"/>
              <a:ext cx="211810" cy="173714"/>
            </a:xfrm>
            <a:prstGeom prst="rect">
              <a:avLst/>
            </a:prstGeom>
          </p:spPr>
        </p:pic>
        <p:pic>
          <p:nvPicPr>
            <p:cNvPr id="42" name="Picture 41"/>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5477790" y="5061847"/>
              <a:ext cx="233143" cy="173714"/>
            </a:xfrm>
            <a:prstGeom prst="rect">
              <a:avLst/>
            </a:prstGeom>
          </p:spPr>
        </p:pic>
        <p:pic>
          <p:nvPicPr>
            <p:cNvPr id="45" name="Picture 44"/>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2420618" y="4953002"/>
              <a:ext cx="2407619" cy="850895"/>
            </a:xfrm>
            <a:prstGeom prst="rect">
              <a:avLst/>
            </a:prstGeom>
          </p:spPr>
        </p:pic>
      </p:grpSp>
      <p:grpSp>
        <p:nvGrpSpPr>
          <p:cNvPr id="7" name="Group 6">
            <a:extLst>
              <a:ext uri="{FF2B5EF4-FFF2-40B4-BE49-F238E27FC236}">
                <a16:creationId xmlns:a16="http://schemas.microsoft.com/office/drawing/2014/main" id="{3B444E51-BC06-9B4D-8F09-C3DD9514E27A}"/>
              </a:ext>
            </a:extLst>
          </p:cNvPr>
          <p:cNvGrpSpPr/>
          <p:nvPr/>
        </p:nvGrpSpPr>
        <p:grpSpPr>
          <a:xfrm>
            <a:off x="6742140" y="3855591"/>
            <a:ext cx="3711971" cy="1854302"/>
            <a:chOff x="6729294" y="4371975"/>
            <a:chExt cx="3711971" cy="1854302"/>
          </a:xfrm>
        </p:grpSpPr>
        <p:cxnSp>
          <p:nvCxnSpPr>
            <p:cNvPr id="46" name="Straight Arrow Connector 45"/>
            <p:cNvCxnSpPr/>
            <p:nvPr/>
          </p:nvCxnSpPr>
          <p:spPr>
            <a:xfrm>
              <a:off x="6729294" y="5858491"/>
              <a:ext cx="3616657" cy="13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7601186" y="5961905"/>
              <a:ext cx="111086" cy="150857"/>
            </a:xfrm>
            <a:prstGeom prst="rect">
              <a:avLst/>
            </a:prstGeom>
          </p:spPr>
        </p:pic>
        <p:pic>
          <p:nvPicPr>
            <p:cNvPr id="55" name="Picture 54"/>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8499607" y="5961905"/>
              <a:ext cx="93257" cy="149486"/>
            </a:xfrm>
            <a:prstGeom prst="rect">
              <a:avLst/>
            </a:prstGeom>
          </p:spPr>
        </p:pic>
        <p:pic>
          <p:nvPicPr>
            <p:cNvPr id="56" name="Picture 55"/>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9349664" y="5961905"/>
              <a:ext cx="105600" cy="149486"/>
            </a:xfrm>
            <a:prstGeom prst="rect">
              <a:avLst/>
            </a:prstGeom>
          </p:spPr>
        </p:pic>
        <p:cxnSp>
          <p:nvCxnSpPr>
            <p:cNvPr id="50" name="Straight Connector 49"/>
            <p:cNvCxnSpPr/>
            <p:nvPr/>
          </p:nvCxnSpPr>
          <p:spPr>
            <a:xfrm>
              <a:off x="8553544" y="5816171"/>
              <a:ext cx="0" cy="941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767850" y="5816171"/>
              <a:ext cx="0" cy="941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394208" y="5830433"/>
              <a:ext cx="0" cy="941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7767850" y="4371975"/>
              <a:ext cx="6397" cy="18543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029450" y="5368925"/>
              <a:ext cx="1530397" cy="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368714" y="4680533"/>
              <a:ext cx="68016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8547232" y="4680533"/>
              <a:ext cx="831007" cy="70426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7957286" y="4384608"/>
              <a:ext cx="522514" cy="227657"/>
            </a:xfrm>
            <a:prstGeom prst="rect">
              <a:avLst/>
            </a:prstGeom>
          </p:spPr>
        </p:pic>
        <p:pic>
          <p:nvPicPr>
            <p:cNvPr id="66" name="Picture 65"/>
            <p:cNvPicPr>
              <a:picLocks noChangeAspect="1"/>
            </p:cNvPicPr>
            <p:nvPr>
              <p:custDataLst>
                <p:tags r:id="rId7"/>
              </p:custDataLst>
            </p:nvPr>
          </p:nvPicPr>
          <p:blipFill>
            <a:blip r:embed="rId25" cstate="print">
              <a:extLst>
                <a:ext uri="{28A0092B-C50C-407E-A947-70E740481C1C}">
                  <a14:useLocalDpi xmlns:a14="http://schemas.microsoft.com/office/drawing/2010/main" val="0"/>
                </a:ext>
              </a:extLst>
            </a:blip>
            <a:stretch>
              <a:fillRect/>
            </a:stretch>
          </p:blipFill>
          <p:spPr>
            <a:xfrm>
              <a:off x="10250636" y="6009136"/>
              <a:ext cx="190629" cy="156343"/>
            </a:xfrm>
            <a:prstGeom prst="rect">
              <a:avLst/>
            </a:prstGeom>
          </p:spPr>
        </p:pic>
      </p:grpSp>
      <p:sp>
        <p:nvSpPr>
          <p:cNvPr id="38" name="Date Placeholder 3">
            <a:extLst>
              <a:ext uri="{FF2B5EF4-FFF2-40B4-BE49-F238E27FC236}">
                <a16:creationId xmlns:a16="http://schemas.microsoft.com/office/drawing/2014/main" id="{971BACDF-30E8-054B-AFE5-48C49BBE564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41" name="Footer Placeholder 4">
            <a:extLst>
              <a:ext uri="{FF2B5EF4-FFF2-40B4-BE49-F238E27FC236}">
                <a16:creationId xmlns:a16="http://schemas.microsoft.com/office/drawing/2014/main" id="{4136F5F3-2340-654A-A995-D6C5EEB643F5}"/>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16693079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457200" indent="-457200">
              <a:lnSpc>
                <a:spcPct val="100000"/>
              </a:lnSpc>
              <a:buFont typeface="+mj-lt"/>
              <a:buAutoNum type="alphaLcParenR"/>
            </a:pPr>
            <a:r>
              <a:rPr lang="en-US" dirty="0"/>
              <a:t>Find the CDF of      .</a:t>
            </a:r>
          </a:p>
          <a:p>
            <a:pPr marL="457200" indent="-457200">
              <a:lnSpc>
                <a:spcPct val="100000"/>
              </a:lnSpc>
              <a:buFont typeface="+mj-lt"/>
              <a:buAutoNum type="alphaLcParenR"/>
            </a:pPr>
            <a:r>
              <a:rPr lang="en-US" dirty="0"/>
              <a:t>Find the generalized PDF of      .</a:t>
            </a:r>
          </a:p>
          <a:p>
            <a:pPr marL="457200" indent="-457200">
              <a:lnSpc>
                <a:spcPct val="100000"/>
              </a:lnSpc>
              <a:buFont typeface="+mj-lt"/>
              <a:buAutoNum type="alphaLcParenR"/>
            </a:pPr>
            <a:r>
              <a:rPr lang="en-US" dirty="0"/>
              <a:t>Find           and                  .</a:t>
            </a:r>
          </a:p>
        </p:txBody>
      </p:sp>
      <p:sp>
        <p:nvSpPr>
          <p:cNvPr id="6" name="Slide Number Placeholder 5"/>
          <p:cNvSpPr>
            <a:spLocks noGrp="1"/>
          </p:cNvSpPr>
          <p:nvPr>
            <p:ph type="sldNum" sz="quarter" idx="12"/>
          </p:nvPr>
        </p:nvSpPr>
        <p:spPr/>
        <p:txBody>
          <a:bodyPr/>
          <a:lstStyle/>
          <a:p>
            <a:fld id="{953FA840-7BA5-48A8-BEB4-818C152EB02B}" type="slidenum">
              <a:rPr lang="en-GB" smtClean="0"/>
              <a:t>97</a:t>
            </a:fld>
            <a:endParaRPr lang="en-GB"/>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421636" y="1741586"/>
            <a:ext cx="279771" cy="208457"/>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95346" y="2215302"/>
            <a:ext cx="279771" cy="208457"/>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039626" y="2727473"/>
            <a:ext cx="539429" cy="208457"/>
          </a:xfrm>
          <a:prstGeom prst="rect">
            <a:avLst/>
          </a:prstGeom>
        </p:spPr>
      </p:pic>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50205" y="2687717"/>
            <a:ext cx="1093486" cy="303543"/>
          </a:xfrm>
          <a:prstGeom prst="rect">
            <a:avLst/>
          </a:prstGeom>
        </p:spPr>
      </p:pic>
      <p:sp>
        <p:nvSpPr>
          <p:cNvPr id="12" name="Date Placeholder 3">
            <a:extLst>
              <a:ext uri="{FF2B5EF4-FFF2-40B4-BE49-F238E27FC236}">
                <a16:creationId xmlns:a16="http://schemas.microsoft.com/office/drawing/2014/main" id="{709A4686-E9AA-AB45-9C6D-CD6C331B9C2C}"/>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48230004-D2A1-564F-8B95-5FB6E3EDC039}"/>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478229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Random Variables</a:t>
            </a:r>
          </a:p>
        </p:txBody>
      </p:sp>
      <p:sp>
        <p:nvSpPr>
          <p:cNvPr id="3" name="Content Placeholder 2"/>
          <p:cNvSpPr>
            <a:spLocks noGrp="1"/>
          </p:cNvSpPr>
          <p:nvPr>
            <p:ph idx="1"/>
          </p:nvPr>
        </p:nvSpPr>
        <p:spPr/>
        <p:txBody>
          <a:bodyPr>
            <a:normAutofit/>
          </a:bodyPr>
          <a:lstStyle/>
          <a:p>
            <a:pPr marL="0" indent="0">
              <a:lnSpc>
                <a:spcPct val="100000"/>
              </a:lnSpc>
              <a:buNone/>
            </a:pPr>
            <a:r>
              <a:rPr lang="en-US" dirty="0">
                <a:solidFill>
                  <a:schemeClr val="accent1"/>
                </a:solidFill>
              </a:rPr>
              <a:t>So mixed random variable:</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98</a:t>
            </a:fld>
            <a:endParaRPr lang="en-GB"/>
          </a:p>
        </p:txBody>
      </p:sp>
      <p:grpSp>
        <p:nvGrpSpPr>
          <p:cNvPr id="4" name="Group 3">
            <a:extLst>
              <a:ext uri="{FF2B5EF4-FFF2-40B4-BE49-F238E27FC236}">
                <a16:creationId xmlns:a16="http://schemas.microsoft.com/office/drawing/2014/main" id="{5D471905-DA76-5442-BC21-E1792D54C7DA}"/>
              </a:ext>
            </a:extLst>
          </p:cNvPr>
          <p:cNvGrpSpPr/>
          <p:nvPr/>
        </p:nvGrpSpPr>
        <p:grpSpPr>
          <a:xfrm>
            <a:off x="2634077" y="2251469"/>
            <a:ext cx="6923843" cy="1407090"/>
            <a:chOff x="2471762" y="2758365"/>
            <a:chExt cx="6923843" cy="1407090"/>
          </a:xfrm>
        </p:grpSpPr>
        <p:pic>
          <p:nvPicPr>
            <p:cNvPr id="16" name="Picture 1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471762" y="2758365"/>
              <a:ext cx="6120229" cy="877714"/>
            </a:xfrm>
            <a:prstGeom prst="rect">
              <a:avLst/>
            </a:prstGeom>
          </p:spPr>
        </p:pic>
        <p:sp>
          <p:nvSpPr>
            <p:cNvPr id="17" name="TextBox 16"/>
            <p:cNvSpPr txBox="1"/>
            <p:nvPr/>
          </p:nvSpPr>
          <p:spPr>
            <a:xfrm>
              <a:off x="4913191" y="3762460"/>
              <a:ext cx="1552284" cy="400110"/>
            </a:xfrm>
            <a:prstGeom prst="rect">
              <a:avLst/>
            </a:prstGeom>
            <a:noFill/>
          </p:spPr>
          <p:txBody>
            <a:bodyPr wrap="none" rtlCol="0">
              <a:spAutoFit/>
            </a:bodyPr>
            <a:lstStyle/>
            <a:p>
              <a:r>
                <a:rPr lang="en-US" sz="2000" b="1" dirty="0">
                  <a:solidFill>
                    <a:srgbClr val="FF0000"/>
                  </a:solidFill>
                </a:rPr>
                <a:t>Discrete part</a:t>
              </a:r>
            </a:p>
          </p:txBody>
        </p:sp>
        <p:sp>
          <p:nvSpPr>
            <p:cNvPr id="18" name="TextBox 17"/>
            <p:cNvSpPr txBox="1"/>
            <p:nvPr/>
          </p:nvSpPr>
          <p:spPr>
            <a:xfrm>
              <a:off x="7494892" y="3765345"/>
              <a:ext cx="1900713" cy="400110"/>
            </a:xfrm>
            <a:prstGeom prst="rect">
              <a:avLst/>
            </a:prstGeom>
            <a:noFill/>
          </p:spPr>
          <p:txBody>
            <a:bodyPr wrap="none" rtlCol="0">
              <a:spAutoFit/>
            </a:bodyPr>
            <a:lstStyle/>
            <a:p>
              <a:r>
                <a:rPr lang="en-US" sz="2000" b="1" dirty="0">
                  <a:solidFill>
                    <a:srgbClr val="FF0000"/>
                  </a:solidFill>
                </a:rPr>
                <a:t>Continuous part</a:t>
              </a:r>
            </a:p>
          </p:txBody>
        </p:sp>
        <p:cxnSp>
          <p:nvCxnSpPr>
            <p:cNvPr id="20" name="Straight Arrow Connector 19"/>
            <p:cNvCxnSpPr/>
            <p:nvPr/>
          </p:nvCxnSpPr>
          <p:spPr>
            <a:xfrm>
              <a:off x="8153400" y="3370997"/>
              <a:ext cx="130791" cy="3914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104151" y="4154034"/>
            <a:ext cx="7983695" cy="735848"/>
          </a:xfrm>
          <a:prstGeom prst="rect">
            <a:avLst/>
          </a:prstGeom>
        </p:spPr>
      </p:pic>
      <p:sp>
        <p:nvSpPr>
          <p:cNvPr id="12" name="Date Placeholder 3">
            <a:extLst>
              <a:ext uri="{FF2B5EF4-FFF2-40B4-BE49-F238E27FC236}">
                <a16:creationId xmlns:a16="http://schemas.microsoft.com/office/drawing/2014/main" id="{CF685648-D29A-0249-8CE5-C46BA5921EB0}"/>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3" name="Footer Placeholder 4">
            <a:extLst>
              <a:ext uri="{FF2B5EF4-FFF2-40B4-BE49-F238E27FC236}">
                <a16:creationId xmlns:a16="http://schemas.microsoft.com/office/drawing/2014/main" id="{F91BF34A-C019-7E4F-B496-05CAF50F486B}"/>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9805213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Orchestrated Conversation: </a:t>
            </a:r>
            <a:br>
              <a:rPr lang="en-US" dirty="0"/>
            </a:br>
            <a:r>
              <a:rPr lang="en-US" dirty="0"/>
              <a:t>Mixed Random Variables</a:t>
            </a:r>
          </a:p>
        </p:txBody>
      </p:sp>
      <p:sp>
        <p:nvSpPr>
          <p:cNvPr id="3" name="Content Placeholder 2"/>
          <p:cNvSpPr>
            <a:spLocks noGrp="1"/>
          </p:cNvSpPr>
          <p:nvPr>
            <p:ph idx="1"/>
          </p:nvPr>
        </p:nvSpPr>
        <p:spPr>
          <a:xfrm>
            <a:off x="838199" y="1711091"/>
            <a:ext cx="10280779" cy="4343048"/>
          </a:xfrm>
        </p:spPr>
        <p:txBody>
          <a:bodyPr>
            <a:normAutofit/>
          </a:bodyPr>
          <a:lstStyle/>
          <a:p>
            <a:pPr marL="0" indent="0">
              <a:lnSpc>
                <a:spcPct val="150000"/>
              </a:lnSpc>
              <a:buNone/>
            </a:pPr>
            <a:r>
              <a:rPr lang="en-US" sz="2800" dirty="0"/>
              <a:t>Example</a:t>
            </a:r>
            <a:r>
              <a:rPr lang="en-US" dirty="0"/>
              <a:t>. Let </a:t>
            </a:r>
          </a:p>
          <a:p>
            <a:pPr marL="457200" indent="-457200">
              <a:lnSpc>
                <a:spcPct val="150000"/>
              </a:lnSpc>
              <a:buFont typeface="+mj-lt"/>
              <a:buAutoNum type="alphaLcParenR"/>
            </a:pPr>
            <a:r>
              <a:rPr lang="en-US" dirty="0"/>
              <a:t>Find                                                 and                          .</a:t>
            </a:r>
          </a:p>
          <a:p>
            <a:pPr marL="457200" indent="-457200">
              <a:lnSpc>
                <a:spcPct val="150000"/>
              </a:lnSpc>
              <a:buFont typeface="+mj-lt"/>
              <a:buAutoNum type="alphaLcParenR"/>
            </a:pPr>
            <a:r>
              <a:rPr lang="en-US" dirty="0"/>
              <a:t>Find                      .</a:t>
            </a:r>
          </a:p>
          <a:p>
            <a:pPr marL="457200" indent="-457200">
              <a:lnSpc>
                <a:spcPct val="150000"/>
              </a:lnSpc>
              <a:buFont typeface="+mj-lt"/>
              <a:buAutoNum type="alphaLcParenR"/>
            </a:pPr>
            <a:r>
              <a:rPr lang="en-US" dirty="0"/>
              <a:t>Find                                        .</a:t>
            </a:r>
          </a:p>
          <a:p>
            <a:pPr marL="457200" indent="-457200">
              <a:lnSpc>
                <a:spcPct val="150000"/>
              </a:lnSpc>
              <a:buFont typeface="+mj-lt"/>
              <a:buAutoNum type="alphaLcParenR"/>
            </a:pPr>
            <a:r>
              <a:rPr lang="en-US" dirty="0"/>
              <a:t>Find           and                 .</a:t>
            </a:r>
          </a:p>
          <a:p>
            <a:pPr marL="0" indent="0">
              <a:lnSpc>
                <a:spcPct val="100000"/>
              </a:lnSpc>
              <a:buNone/>
            </a:pPr>
            <a:endParaRPr lang="en-US" dirty="0"/>
          </a:p>
        </p:txBody>
      </p:sp>
      <p:sp>
        <p:nvSpPr>
          <p:cNvPr id="6" name="Slide Number Placeholder 5"/>
          <p:cNvSpPr>
            <a:spLocks noGrp="1"/>
          </p:cNvSpPr>
          <p:nvPr>
            <p:ph type="sldNum" sz="quarter" idx="12"/>
          </p:nvPr>
        </p:nvSpPr>
        <p:spPr/>
        <p:txBody>
          <a:bodyPr/>
          <a:lstStyle/>
          <a:p>
            <a:fld id="{953FA840-7BA5-48A8-BEB4-818C152EB02B}" type="slidenum">
              <a:rPr lang="en-GB" smtClean="0"/>
              <a:t>99</a:t>
            </a:fld>
            <a:endParaRPr lang="en-GB"/>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887131" y="1786127"/>
            <a:ext cx="6734629" cy="660114"/>
          </a:xfrm>
          <a:prstGeom prst="rect">
            <a:avLst/>
          </a:prstGeom>
        </p:spPr>
      </p:pic>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038314" y="2728755"/>
            <a:ext cx="3082514" cy="278248"/>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938162" y="2709738"/>
            <a:ext cx="1572267" cy="278248"/>
          </a:xfrm>
          <a:prstGeom prst="rect">
            <a:avLst/>
          </a:prstGeom>
        </p:spPr>
      </p:pic>
      <p:pic>
        <p:nvPicPr>
          <p:cNvPr id="11" name="Picture 1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089928" y="3405120"/>
            <a:ext cx="1325867" cy="278248"/>
          </a:xfrm>
          <a:prstGeom prst="rect">
            <a:avLst/>
          </a:prstGeom>
        </p:spPr>
      </p:pic>
      <p:pic>
        <p:nvPicPr>
          <p:cNvPr id="12" name="Picture 1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089928" y="4072948"/>
            <a:ext cx="2534401" cy="278248"/>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89928" y="4788189"/>
            <a:ext cx="494476" cy="191086"/>
          </a:xfrm>
          <a:prstGeom prst="rect">
            <a:avLst/>
          </a:prstGeom>
        </p:spPr>
      </p:pic>
      <p:pic>
        <p:nvPicPr>
          <p:cNvPr id="13" name="Picture 1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3300507" y="4774541"/>
            <a:ext cx="1002362" cy="278248"/>
          </a:xfrm>
          <a:prstGeom prst="rect">
            <a:avLst/>
          </a:prstGeom>
        </p:spPr>
      </p:pic>
      <p:sp>
        <p:nvSpPr>
          <p:cNvPr id="15" name="Date Placeholder 3">
            <a:extLst>
              <a:ext uri="{FF2B5EF4-FFF2-40B4-BE49-F238E27FC236}">
                <a16:creationId xmlns:a16="http://schemas.microsoft.com/office/drawing/2014/main" id="{6A0461B9-137C-EC44-9C43-BA1B0C0D8F5A}"/>
              </a:ext>
            </a:extLst>
          </p:cNvPr>
          <p:cNvSpPr txBox="1">
            <a:spLocks/>
          </p:cNvSpPr>
          <p:nvPr/>
        </p:nvSpPr>
        <p:spPr>
          <a:xfrm>
            <a:off x="838200" y="644311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rPr>
              <a:t>Chapter 4</a:t>
            </a:r>
            <a:endParaRPr lang="en-GB" sz="1200" b="1" dirty="0">
              <a:solidFill>
                <a:schemeClr val="bg1"/>
              </a:solidFill>
            </a:endParaRPr>
          </a:p>
        </p:txBody>
      </p:sp>
      <p:sp>
        <p:nvSpPr>
          <p:cNvPr id="16" name="Footer Placeholder 4">
            <a:extLst>
              <a:ext uri="{FF2B5EF4-FFF2-40B4-BE49-F238E27FC236}">
                <a16:creationId xmlns:a16="http://schemas.microsoft.com/office/drawing/2014/main" id="{3E70FD5A-9EC3-4346-8953-17F0FBE422D6}"/>
              </a:ext>
            </a:extLst>
          </p:cNvPr>
          <p:cNvSpPr>
            <a:spLocks noGrp="1"/>
          </p:cNvSpPr>
          <p:nvPr>
            <p:ph type="ftr" sz="quarter" idx="11"/>
          </p:nvPr>
        </p:nvSpPr>
        <p:spPr>
          <a:xfrm>
            <a:off x="4038600" y="6414541"/>
            <a:ext cx="4114800" cy="365125"/>
          </a:xfrm>
        </p:spPr>
        <p:txBody>
          <a:bodyPr/>
          <a:lstStyle/>
          <a:p>
            <a:r>
              <a:rPr lang="en-US" dirty="0"/>
              <a:t>© 2020 UMass Amherst Global. All rights reserved.</a:t>
            </a:r>
            <a:endParaRPr lang="en-GB" dirty="0"/>
          </a:p>
        </p:txBody>
      </p:sp>
    </p:spTree>
    <p:extLst>
      <p:ext uri="{BB962C8B-B14F-4D97-AF65-F5344CB8AC3E}">
        <p14:creationId xmlns:p14="http://schemas.microsoft.com/office/powerpoint/2010/main" val="2335877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14.9232"/>
  <p:tag name="LATEXADDIN" val="\documentclass{article}&#10;\usepackage{amsmath,amsfonts,amssymb,amsthm,epsfig,epstopdf,titling,url,array,color,soul,multicol}&#10;\pagestyle{empty}&#10;\begin{document}&#10;&#10;\boldmath&#10;\begin{equation*}&#10;\textbf{Range} (X)&#10;\end{equation*}&#10;&#10;&#10;\end{document}"/>
  <p:tag name="IGUANATEXSIZE" val="22"/>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2581.927"/>
  <p:tag name="LATEXADDIN" val="\documentclass{article}&#10;\usepackage{amsmath,amsfonts,amssymb,amsthm,epsfig,epstopdf,titling,url,array,color,soul,multicol}&#10;\pagestyle{empty}&#10;\begin{document}&#10;&#10;\boldmath&#10;\begin{equation*}&#10;P(X \in A) =\int_{A} f_X(u)du, \ \ \textbf{ for any set } A.&#10;\end{equation*}&#10;&#10;&#10;\end{document}"/>
  <p:tag name="IGUANATEXSIZE" val="24"/>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17.585"/>
  <p:tag name="LATEXADDIN" val="\documentclass{article}&#10;\usepackage{amsmath,amsfonts,amssymb,amsthm,epsfig,epstopdf,titling,url,array,color,soul,multicol}&#10;\pagestyle{empty}&#10;\begin{document}&#10;&#10;\boldmath&#10;\begin{equation*}&#10;R_X=\{x_1,x_2,x_3,...\},&#10;\end{equation*}&#10;&#10;&#10;\end{document}"/>
  <p:tag name="IGUANATEXSIZE" val="22"/>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13.4233"/>
  <p:tag name="LATEXADDIN" val="\documentclass{article}&#10;\usepackage{amsmath,amsfonts,amssymb,amsthm,epsfig,epstopdf,titling,url,array,color,soul,multicol}&#10;\pagestyle{empty}&#10;\begin{document}&#10;&#10;\boldmath&#10;\begin{equation*}&#10;P(X\in A)&#10;\end{equation*}&#10;&#10;&#10;\end{document}"/>
  <p:tag name="IGUANATEXSIZE" val="22"/>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57.4428"/>
  <p:tag name="LATEXADDIN" val="\documentclass{article}&#10;\usepackage{amsmath,amsfonts,amssymb,amsthm,epsfig,epstopdf,titling,url,array,color,soul,multicol}&#10;\pagestyle{empty}&#10;\begin{document}&#10;&#10;\boldmath&#10;\begin{equation*}&#10;x_k \in A.&#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13.4233"/>
  <p:tag name="LATEXADDIN" val="\documentclass{article}&#10;\usepackage{amsmath,amsfonts,amssymb,amsthm,epsfig,epstopdf,titling,url,array,color,soul,multicol}&#10;\pagestyle{empty}&#10;\begin{document}&#10;&#10;\boldmath&#10;\begin{equation*}&#10;P(X\in A)&#10;\end{equation*}&#10;&#10;&#10;\end{document}"/>
  <p:tag name="IGUANATEXSIZE" val="22"/>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8.98764"/>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92.313"/>
  <p:tag name="LATEXADDIN" val="\documentclass{article}&#10;\usepackage{amsmath,amsfonts,amssymb,amsthm,epsfig,epstopdf,titling,url,array,color,soul,multicol}&#10;\pagestyle{empty}&#10;\begin{document}&#10;&#10;\boldmath&#10;\begin{equation*}&#10;f_X(x) = \begin{cases}&#10;  Ae^{-x} \ \  &amp;  x \geq 0\\&#10;  0  \ \     &amp; \textbf{else}&#10;\end{cases}&#10;\end{equation*}&#10;&#10;&#10;\end{document}"/>
  <p:tag name="IGUANATEXSIZE" val="22"/>
  <p:tag name="IGUANATEXCURSOR" val="24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8.98764"/>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55.6431"/>
  <p:tag name="LATEXADDIN" val="\documentclass{article}&#10;\usepackage{amsmath,amsfonts,amssymb,amsthm,epsfig,epstopdf,titling,url,array,color,soul,multicol}&#10;\pagestyle{empty}&#10;\begin{document}&#10;&#10;\boldmath&#10;\begin{equation*}&#10;P(1 &lt; X &lt; 3)&#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23"/>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03.6746"/>
  <p:tag name="LATEXADDIN" val="\documentclass{article}&#10;\usepackage{amsmath,amsfonts,amssymb,amsthm,epsfig,epstopdf,titling,url,array,color,soul,multicol}&#10;\pagestyle{empty}&#10;\begin{document}&#10;&#10;\boldmath&#10;\begin{equation*}&#10;P(X=x)&#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73.6408"/>
  <p:tag name="LATEXADDIN" val="\documentclass{article}&#10;\usepackage{amsmath,amsfonts,amssymb,amsthm,epsfig,epstopdf,titling,url,array,color,soul,multicol}&#10;\pagestyle{empty}&#10;\begin{document}&#10;&#10;\boldmath&#10;\begin{equation*}&#10;P(X=x)=0&#10;\end{equation*}&#10;&#10;&#10;\end{document}"/>
  <p:tag name="IGUANATEXSIZE" val="23"/>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13.4233"/>
  <p:tag name="LATEXADDIN" val="\documentclass{article}&#10;\usepackage{amsmath,amsfonts,amssymb,amsthm,epsfig,epstopdf,titling,url,array,color,soul,multicol}&#10;\pagestyle{empty}&#10;\begin{document}&#10;&#10;\boldmath&#10;\begin{equation*}&#10;f_X(x)&gt;1&#10;\end{equation*}&#10;&#10;&#10;\end{document}"/>
  <p:tag name="IGUANATEXSIZE" val="23"/>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2614.173"/>
  <p:tag name="LATEXADDIN" val="\documentclass{article}&#10;\usepackage{amsmath,amsfonts,amssymb,amsthm,epsfig,epstopdf,titling,url,array,color,soul,multicol}&#10;\pagestyle{empty}&#10;\begin{document}&#10;&#10;\boldmath&#10;\begin{equation*}&#10;\sum_{k=-\infty}^{\infty} \ \ \longrightarrow \ \ \int_{-\infty}^{\infty} \ ; \ \ P_X(x_k) \ \ \longrightarrow \ \ f_X(x),&#10;\end{equation*}&#10;&#10;&#10;\end{document}"/>
  <p:tag name="IGUANATEXSIZE" val="24"/>
  <p:tag name="IGUANATEXCURSOR" val="309"/>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58.83"/>
  <p:tag name="LATEXADDIN" val="\documentclass{article}&#10;\usepackage{amsmath,amsfonts,amssymb,amsthm,epsfig,epstopdf,titling,url,array,color,soul,multicol}&#10;\pagestyle{empty}&#10;\begin{document}&#10;&#10;\boldmath&#10;\begin{equation*}&#10;EX= \int_{-\infty}^{\infty} xf_X(x)dx.&#10;\end{equation*}&#10;&#10;&#10;\end{document}"/>
  <p:tag name="IGUANATEXSIZE" val="24"/>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36.858"/>
  <p:tag name="LATEXADDIN" val="\documentclass{article}&#10;\usepackage{amsmath,amsfonts,amssymb,amsthm,epsfig,epstopdf,titling,url,array,color,soul,multicol}&#10;\pagestyle{empty}&#10;\begin{document}&#10;&#10;\boldmath&#10;\begin{equation*}&#10;\textbf{Range} (X) = [a,b],&#10;\end{equation*}&#10;&#10;&#10;\end{document}"/>
  <p:tag name="IGUANATEXSIZE" val="22"/>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805.774"/>
  <p:tag name="LATEXADDIN" val="\documentclass{article}&#10;\usepackage{amsmath,amsfonts,amssymb,amsthm,epsfig,epstopdf,titling,url,array,color,soul,multicol}&#10;\pagestyle{empty}&#10;\begin{document}&#10;&#10;\boldmath&#10;\begin{equation*}&#10;E[g(X)]=\int_{-\infty}^{\infty} g(x) f_X(x) dx.&#10;\end{equation*}&#10;&#10;&#10;\end{document}"/>
  <p:tag name="IGUANATEXSIZE" val="24"/>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2635.171"/>
  <p:tag name="LATEXADDIN" val="\documentclass{article}&#10;\usepackage{amsmath,amsfonts,amssymb,amsthm,epsfig,epstopdf,titling,url,array,color,soul,multicol}&#10;\pagestyle{empty}&#10;\begin{document}&#10;&#10;\boldmath&#10;\begin{equation*}&#10;\textbf{Var}(X)=E\big[(X-\mu_X)^2\big]=EX^2-(EX)^2.&#10;\end{equation*}&#10;&#10;&#10;\end{document}"/>
  <p:tag name="IGUANATEXSIZE" val="22"/>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648.6689"/>
  <p:tag name="ORIGINALWIDTH" val="3142.107"/>
  <p:tag name="LATEXADDIN" val="\documentclass{article}&#10;\usepackage{amsmath,amsfonts,amssymb,amsthm,epsfig,epstopdf,titling,url,array,color,soul,multicol}&#10;\pagestyle{empty}&#10;\begin{document}&#10;&#10;\boldmath&#10;\begin{align*}&#10;\textbf{Var}(X) &amp; =E\big[(X-\mu_X)^2\big]=\int_{-\infty}^{\infty} (x-\mu_X)^2 f_X(x)dx \\&#10;&amp; =EX^2-(EX)^2=\int_{-\infty}^{\infty} x^2 f_X(x)dx-\mu_X^2.&#10;\end{align*}&#10;&#10;&#10;\end{document}"/>
  <p:tag name="IGUANATEXSIZE" val="23"/>
  <p:tag name="IGUANATEXCURSOR" val="334"/>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63.292"/>
  <p:tag name="LATEXADDIN" val="\documentclass{article}&#10;\usepackage{amsmath,amsfonts,amssymb,amsthm,epsfig,epstopdf,titling,url,array,color,soul,multicol}&#10;\pagestyle{empty}&#10;\begin{document}&#10;&#10;\boldmath&#10;\begin{equation*}&#10;f_X(x) = \begin{cases}&#10;  Ae^{-x/10} \ \  &amp;  x \geq 0\\&#10;  0  \ \     &amp; \textbf{else}&#10;\end{cases}&#10;\end{equation*}&#10;&#10;&#10;\end{document}"/>
  <p:tag name="IGUANATEXSIZE" val="22"/>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132.7334"/>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39.7076"/>
  <p:tag name="LATEXADDIN" val="\documentclass{article}&#10;\usepackage{amsmath,amsfonts,amssymb,amsthm,epsfig,epstopdf,titling,url,array,color,soul,multicol}&#10;\pagestyle{empty}&#10;\begin{document}&#10;&#10;\boldmath&#10;\begin{equation*}&#10;E[X].&#10;\end{equation*}&#10;&#10;&#10;\end{document}"/>
  <p:tag name="IGUANATEXSIZE" val="24"/>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89.1639"/>
  <p:tag name="LATEXADDIN" val="\documentclass{article}&#10;\usepackage{amsmath,amsfonts,amssymb,amsthm,epsfig,epstopdf,titling,url,array,color,soul,multicol}&#10;\pagestyle{empty}&#10;\begin{document}&#10;&#10;\boldmath&#10;\begin{equation*}&#10;E(5X+3).&#10;\end{equation*}&#10;&#10;&#10;\end{document}"/>
  <p:tag name="IGUANATEXSIZE" val="24"/>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0.4387"/>
  <p:tag name="LATEXADDIN" val="\documentclass{article}&#10;\usepackage{amsmath,amsfonts,amssymb,amsthm,epsfig,epstopdf,titling,url,array,color,soul,multicol}&#10;\pagestyle{empty}&#10;\begin{document}&#10;&#10;\boldmath&#10;\begin{equation*}&#10;\textbf{Var}(X).&#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712.4109"/>
  <p:tag name="LATEXADDIN" val="\documentclass{article}&#10;\usepackage{amsmath,amsfonts,amssymb,amsthm,epsfig,epstopdf,titling,url,array,color,soul,multicol}&#10;\pagestyle{empty}&#10;\begin{document}&#10;&#10;\boldmath&#10;\begin{equation*}&#10;Y = e^{-X/10}&#10;\end{equation*}&#10;&#10;&#10;\end{document}"/>
  <p:tag name="IGUANATEXSIZE" val="24"/>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372.329"/>
  <p:tag name="LATEXADDIN" val="\documentclass{article}&#10;\usepackage{amsmath,amsfonts,amssymb,amsthm,epsfig,epstopdf,titling,url,array,color,soul,multicol}&#10;\pagestyle{empty}&#10;\begin{document}&#10;&#10;\boldmath&#10;\begin{equation*}&#10;[a,b] = \{x \in \mathbb{R}, a \leq x \leq b\}, (a,b] = \{ x \in \mathbb{R}, a &lt; x \leq b\},&#10;\end{equation*}&#10;&#10;&#10;\end{document}"/>
  <p:tag name="IGUANATEXSIZE" val="22"/>
  <p:tag name="IGUANATEXCURSOR" val="261"/>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7.709"/>
  <p:tag name="LATEXADDIN" val="\documentclass{article}&#10;\usepackage{amsmath,amsfonts,amssymb,amsthm,epsfig,epstopdf,titling,url,array,color,soul,multicol}&#10;\pagestyle{empty}&#10;\begin{document}&#10;&#10;\boldmath&#10;\begin{equation*}&#10;E[Y].&#10;\end{equation*}&#10;&#10;&#10;\end{document}"/>
  <p:tag name="IGUANATEXSIZE" val="24"/>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42.6697"/>
  <p:tag name="LATEXADDIN" val="\documentclass{article}&#10;\usepackage{amsmath,amsfonts,amssymb,amsthm,epsfig,epstopdf,titling,url,array,color,soul,multicol}&#10;\pagestyle{empty}&#10;\begin{document}&#10;&#10;\boldmath&#10;\begin{equation*}&#10;Y = g(X).&#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81.9647"/>
  <p:tag name="LATEXADDIN" val="\documentclass{article}&#10;\usepackage{amsmath,amsfonts,amssymb,amsthm,epsfig,epstopdf,titling,url,array,color,soul,multicol}&#10;\pagestyle{empty}&#10;\begin{document}&#10;&#10;\boldmath&#10;\begin{equation*}&#10;E[Y]&#10;\end{equation*}&#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805.774"/>
  <p:tag name="LATEXADDIN" val="\documentclass{article}&#10;\usepackage{amsmath,amsfonts,amssymb,amsthm,epsfig,epstopdf,titling,url,array,color,soul,multicol}&#10;\pagestyle{empty}&#10;\begin{document}&#10;&#10;\boldmath&#10;\begin{equation*}&#10;E[g(X)]=\int_{-\infty}^{\infty} g(x) f_X(x) dx.&#10;\end{equation*}&#10;&#10;&#10;\end{document}"/>
  <p:tag name="IGUANATEXSIZE" val="22"/>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93.73827"/>
  <p:tag name="LATEXADDIN" val="\documentclass{article}&#10;\usepackage{amsmath,amsfonts,amssymb,amsthm,epsfig,epstopdf,titling,url,array,color,soul,multicol}&#10;\pagestyle{empty}&#10;\begin{document}&#10;&#10;\boldmath&#10;\begin{equation*}&#10;T&#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27.597"/>
  <p:tag name="LATEXADDIN" val="\documentclass{article}&#10;\usepackage{amsmath,amsfonts,amssymb,amsthm,epsfig,epstopdf,titling,url,array,color,soul,multicol}&#10;\pagestyle{empty}&#10;\begin{document}&#10;&#10;\boldmath&#10;\begin{equation*}&#10;X \sim Uniform(0,1)&#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80.6899"/>
  <p:tag name="LATEXADDIN" val="\documentclass{article}&#10;\usepackage{amsmath,amsfonts,amssymb,amsthm,epsfig,epstopdf,titling,url,array,color,soul,multicol}&#10;\pagestyle{empty}&#10;\begin{document}&#10;&#10;\boldmath&#10;\begin{equation*}&#10;Y = X^3&#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830.521"/>
  <p:tag name="LATEXADDIN" val="\documentclass{article}&#10;\usepackage{amsmath,amsfonts,amssymb,amsthm,epsfig,epstopdf,titling,url,array,color,soul,multicol}&#10;\pagestyle{empty}&#10;\begin{document}&#10;&#10;\boldmath&#10;\begin{equation*}&#10;F_X(x)  = \begin{cases}&#10;0 &amp; \quad \textbf{for } x &lt; 0 \\&#10;x &amp; \quad \textbf{for }0 \leq x \leq 1\\&#10;1 &amp; \quad \textbf{for } x &gt; 1&#10;\end{cases}&#10;\end{equation*}&#10;&#10;&#10;\end{document}"/>
  <p:tag name="IGUANATEXSIZE" val="22"/>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38.583"/>
  <p:tag name="LATEXADDIN" val="\documentclass{article}&#10;\usepackage{amsmath,amsfonts,amssymb,amsthm,epsfig,epstopdf,titling,url,array,color,soul,multicol}&#10;\pagestyle{empty}&#10;\begin{document}&#10;&#10;\boldmath&#10;\begin{equation*}&#10;X \sim Uniform(-1,3)&#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79.94"/>
  <p:tag name="LATEXADDIN" val="\documentclass{article}&#10;\usepackage{amsmath,amsfonts,amssymb,amsthm,epsfig,epstopdf,titling,url,array,color,soul,multicol}&#10;\pagestyle{empty}&#10;\begin{document}&#10;&#10;\boldmath&#10;\begin{equation*}&#10;Y = X^2&#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700.787"/>
  <p:tag name="LATEXADDIN" val="\documentclass{article}&#10;\usepackage{amsmath,amsfonts,amssymb,amsthm,epsfig,epstopdf,titling,url,array,color,soul,multicol}&#10;\pagestyle{empty}&#10;\begin{document}&#10;&#10;\boldmath&#10;\begin{equation*}&#10;f_X(x)  = \begin{cases}&#10;\frac{1}{4} &amp; \quad -1 \leq x \leq 3\\&#10;0 &amp; \quad \textbf{else } &#10;\end{cases}&#10;\end{equation*}&#10;&#10;&#10;\end{document}"/>
  <p:tag name="IGUANATEXSIZE" val="22"/>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37.4578"/>
  <p:tag name="LATEXADDIN" val="\documentclass{article}&#10;\usepackage{amsmath,amsfonts,amssymb,amsthm,epsfig,epstopdf,titling,url,array,color,soul,multicol}&#10;\pagestyle{empty}&#10;\begin{document}&#10;&#10;\boldmath&#10;\begin{equation*}&#10;f_Y(y)&#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02.7372"/>
  <p:tag name="LATEXADDIN" val="\documentclass{article}&#10;\usepackage{amsmath,amsfonts,amssymb,amsthm,epsfig,epstopdf,titling,url,array,color,soul,multicol}&#10;\pagestyle{empty}&#10;\begin{document}&#10;&#10;\boldmath&#10;\begin{equation*}&#10;V&#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99.1751"/>
  <p:tag name="LATEXADDIN" val="\documentclass{article}&#10;\usepackage{amsmath,amsfonts,amssymb,amsthm,epsfig,epstopdf,titling,url,array,color,soul,multicol}&#10;\pagestyle{empty}&#10;\begin{document}&#10;&#10;\boldmath&#10;\begin{equation*}&#10;Y=g(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30.2212"/>
  <p:tag name="LATEXADDIN" val="\documentclass{article}&#10;\usepackage{amsmath,amsfonts,amssymb,amsthm,epsfig,epstopdf,titling,url,array,color,soul,multicol}&#10;\pagestyle{empty}&#10;\begin{document}&#10;&#10;\boldmath&#10;\begin{equation*}\color{red}&#10;R_Y.&#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21.447"/>
  <p:tag name="LATEXADDIN" val="\documentclass{article}&#10;\usepackage{amsmath,amsfonts,amssymb,amsthm,epsfig,epstopdf,titling,url,array,color,soul,multicol}&#10;\pagestyle{empty}&#10;\begin{document}&#10;&#10;\boldmath&#10;\begin{equation*}\color{red}&#10;Y: F_Y(y) = P(Y \leq y) = P(g(X) \leq y).&#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7.7128"/>
  <p:tag name="ORIGINALWIDTH" val="1126.359"/>
  <p:tag name="LATEXADDIN" val="\documentclass{article}&#10;\usepackage{amsmath,amsfonts,amssymb,amsthm,epsfig,epstopdf,titling,url,array,color,soul,multicol}&#10;\pagestyle{empty}&#10;\begin{document}&#10;&#10;\boldmath&#10;\begin{equation*}\color{red}&#10;f_Y(y)=\frac{d}{dy} F_Y(y).&#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82.827"/>
  <p:tag name="LATEXADDIN" val="\documentclass{article}&#10;\usepackage{amsmath,amsfonts,amssymb,amsthm,epsfig,epstopdf,titling,url,array,color,soul,multicol}&#10;\pagestyle{empty}&#10;\begin{document}&#10;&#10;\boldmath&#10;\begin{equation*}&#10;X \sim Uniform(-1,3),&#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521.1849"/>
  <p:tag name="LATEXADDIN" val="\documentclass{article}&#10;\usepackage{amsmath,amsfonts,amssymb,amsthm,epsfig,epstopdf,titling,url,array,color,soul,multicol}&#10;\pagestyle{empty}&#10;\begin{document}&#10;&#10;\boldmath&#10;\begin{equation*}&#10;Y=X^2.&#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93.851"/>
  <p:tag name="LATEXADDIN" val="\documentclass{article}&#10;\usepackage{amsmath,amsfonts,amssymb,amsthm,epsfig,epstopdf,titling,url,array,color,soul,multicol}&#10;\pagestyle{empty}&#10;\begin{document}&#10;&#10;\boldmath&#10;\begin{equation*}&#10;\textbf{Range}(T) = [0,\infty).&#10;\end{equation*}&#10;&#10;&#10;\end{document}"/>
  <p:tag name="IGUANATEXSIZE" val="22"/>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6.2354"/>
  <p:tag name="LATEXADDIN" val="\documentclass{article}&#10;\usepackage{amsmath,amsfonts,amssymb,amsthm,epsfig,epstopdf,titling,url,array,color,soul,multicol}&#10;\pagestyle{empty}&#10;\begin{document}&#10;&#10;\boldmath&#10;\begin{equation*}&#10;Y.&#10;\end{equation*}&#10;&#10;&#10;\end{document}"/>
  <p:tag name="IGUANATEXSIZE" val="24"/>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026.622"/>
  <p:tag name="LATEXADDIN" val="\documentclass{article}&#10;\usepackage{amsmath,amsfonts,amssymb,amsthm,epsfig,epstopdf,titling,url,array,color,soul,multicol}&#10;\pagestyle{empty}&#10;\begin{document}&#10;&#10;\boldmath&#10;\begin{equation*}&#10;f_X(x)=\frac{dF_X(x)}{dx}&#10;\end{equation*}&#10;&#10;&#10;\end{document}"/>
  <p:tag name="IGUANATEXSIZE" val="22"/>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22.085"/>
  <p:tag name="LATEXADDIN" val="\documentclass{article}&#10;\usepackage{amsmath,amsfonts,amssymb,amsthm,epsfig,epstopdf,titling,url,array,color,soul,multicol}&#10;\pagestyle{empty}&#10;\begin{document}&#10;&#10;\boldmath&#10;\begin{equation*}&#10;EX= \int_{-\infty}^{\infty} xf_X(x)dx&#10;\end{equation*}&#10;&#10;&#10;\end{document}"/>
  <p:tag name="IGUANATEXSIZE" val="22"/>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769.029"/>
  <p:tag name="LATEXADDIN" val="\documentclass{article}&#10;\usepackage{amsmath,amsfonts,amssymb,amsthm,epsfig,epstopdf,titling,url,array,color,soul,multicol}&#10;\pagestyle{empty}&#10;\begin{document}&#10;&#10;\boldmath&#10;\begin{equation*}&#10;E[g(X)]=\int_{-\infty}^{\infty} g(x) f_X(x) dx&#10;\end{equation*}&#10;&#10;&#10;\end{document}"/>
  <p:tag name="IGUANATEXSIZE" val="22"/>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2892.388"/>
  <p:tag name="LATEXADDIN" val="\documentclass{article}&#10;\usepackage{amsmath,amsfonts,amssymb,amsthm,epsfig,epstopdf,titling,url,array,color,soul,multicol}&#10;\pagestyle{empty}&#10;\begin{document}&#10;&#10;\boldmath&#10;\begin{equation*}&#10;P(a&lt;X&lt;b) = \int_a^b f_X(x)dx = F_X(b) - F_X(a)&#10;\end{equation*}&#10;&#10;&#10;\end{document}"/>
  <p:tag name="IGUANATEXSIZE" val="22"/>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647.544"/>
  <p:tag name="LATEXADDIN" val="\documentclass{article}&#10;\usepackage{amsmath,amsfonts,amssymb,amsthm,epsfig,epstopdf,titling,url,array,color,soul,multicol}&#10;\pagestyle{empty}&#10;\begin{document}&#10;&#10;\boldmath&#10;\begin{equation*}&#10;f_X(x)=\frac{dF_X(x)}{dx}=F'_X(x),&#10;\end{equation*}&#10;&#10;&#10;\end{document}"/>
  <p:tag name="IGUANATEXSIZE" val="24"/>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450.319"/>
  <p:tag name="LATEXADDIN" val="\documentclass{article}&#10;\usepackage{amsmath,amsfonts,amssymb,amsthm,epsfig,epstopdf,titling,url,array,color,soul,multicol}&#10;\pagestyle{empty}&#10;\begin{document}&#10;&#10;\boldmath&#10;\begin{equation*}&#10;F_X(x) = \int_{-\infty}^x f_X(\alpha) d\alpha.&#10;\end{equation*}&#10;&#10;&#10;\end{document}"/>
  <p:tag name="IGUANATEXSIZE" val="24"/>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72.328"/>
  <p:tag name="LATEXADDIN" val="\documentclass{article}&#10;\usepackage{amsmath,amsfonts,amssymb,amsthm,epsfig,epstopdf,titling,url,array,color,soul,multicol}&#10;\pagestyle{empty}&#10;\begin{document}&#10;&#10;\boldmath&#10;\begin{equation*}&#10;\textbf{Range}(V) = [0,V_{max}].&#10;\end{equation*}&#10;&#10;&#10;\end{document}"/>
  <p:tag name="IGUANATEXSIZE" val="22"/>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color{blue}&#10;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color{blue}&#10;f_X(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466.817"/>
  <p:tag name="LATEXADDIN" val="\documentclass{article}&#10;\usepackage{amsmath,amsfonts,amssymb,amsthm,epsfig,epstopdf,titling,url,array,color,soul,multicol}&#10;\pagestyle{empty}&#10;\begin{document}&#10;&#10;\boldmath&#10;\begin{equation*}&#10;f_X(x) \geq 0 \textbf{ for all } x \in \mathbb{R}.&#10;\end{equation*}&#10;&#10;&#10;\end{document}"/>
  <p:tag name="IGUANATEXSIZE" val="22"/>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118.11"/>
  <p:tag name="LATEXADDIN" val="\documentclass{article}&#10;\usepackage{amsmath,amsfonts,amssymb,amsthm,epsfig,epstopdf,titling,url,array,color,soul,multicol}&#10;\pagestyle{empty}&#10;\begin{document}&#10;&#10;\boldmath&#10;\begin{equation*}&#10;\int_{-\infty}^{\infty} f_X(u)du=1.&#10;\end{equation*}&#10;&#10;&#10;\end{document}"/>
  <p:tag name="IGUANATEXSIZE" val="22"/>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2939.632"/>
  <p:tag name="LATEXADDIN" val="\documentclass{article}&#10;\usepackage{amsmath,amsfonts,amssymb,amsthm,epsfig,epstopdf,titling,url,array,color,soul,multicol}&#10;\pagestyle{empty}&#10;\begin{document}&#10;&#10;\boldmath&#10;\begin{equation*}&#10;P(a &lt; X \leq b) = F_X(b)-F_X(a)=\int_{a}^{b} f_X(u)du.&#10;\end{equation*}&#10;&#10;&#10;\end{document}"/>
  <p:tag name="IGUANATEXSIZE" val="22"/>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88.48898"/>
  <p:tag name="ORIGINALWIDTH" val="98.98764"/>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563.555"/>
  <p:tag name="LATEXADDIN" val="\documentclass{article}&#10;\usepackage{amsmath,amsfonts,amssymb,amsthm,epsfig,epstopdf,titling,url,array,color,soul,multicol}&#10;\pagestyle{empty}&#10;\begin{document}&#10;&#10;\boldmath&#10;\begin{equation*}&#10;P(X \in A) =\int_{A} f_X(u)du.&#10;\end{equation*}&#10;&#10;&#10;\end{document}"/>
  <p:tag name="IGUANATEXSIZE" val="22"/>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166.4792"/>
  <p:tag name="LATEXADDIN" val="\documentclass{article}&#10;\usepackage{amsmath,amsfonts,amssymb,amsthm,epsfig,epstopdf,titling,url,array,color,soul,multicol}&#10;\pagestyle{empty}&#10;\begin{document}&#10;&#10;\boldmath&#10;\begin{equation*}&#10;\sum&#10;\end{equatio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10.9861"/>
  <p:tag name="LATEXADDIN" val="\documentclass{article}&#10;\usepackage{amsmath,amsfonts,amssymb,amsthm,epsfig,epstopdf,titling,url,array,color,soul,multicol}&#10;\pagestyle{empty}&#10;\begin{document}&#10;&#10;\boldmath&#10;\begin{equation*}&#10;\int&#10;\end{equation*}&#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404.574"/>
  <p:tag name="LATEXADDIN" val="\documentclass{article}&#10;\usepackage{amsmath,amsfonts,amssymb,amsthm,epsfig,epstopdf,titling,url,array,color,soul,multicol}&#10;\pagestyle{empty}&#10;\begin{document}&#10;&#10;\boldmath&#10;\begin{equation*}&#10;EX=\sum_{x_k \in R_X} x_k P_X(x_k)&#10;\end{equation*}&#10;&#10;&#10;\end{document}"/>
  <p:tag name="IGUANATEXSIZE" val="20"/>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851.518"/>
  <p:tag name="LATEXADDIN" val="\documentclass{article}&#10;\usepackage{amsmath,amsfonts,amssymb,amsthm,epsfig,epstopdf,titling,url,array,color,soul,multicol}&#10;\pagestyle{empty}&#10;\begin{document}&#10;&#10;\boldmath&#10;\begin{equation*}&#10;E[g(X)]=\sum_{x_k \in R_X} g(x_k)P_X(x_k) &#10;\end{equation*}&#10;&#10;&#10;\end{document}"/>
  <p:tag name="IGUANATEXSIZE" val="20"/>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76.9779"/>
  <p:tag name="ORIGINALWIDTH" val="1525.309"/>
  <p:tag name="LATEXADDIN" val="\documentclass{article}&#10;\usepackage{amsmath,amsfonts,amssymb,amsthm,epsfig,epstopdf,titling,url,array,color,soul,multicol}&#10;\pagestyle{empty}&#10;\begin{document}&#10;&#10;\boldmath&#10;\begin{equation*}&#10;\textbf{Var}(X)=EX^2-\big(EX\big)^2&#10;\end{equation*}&#10;&#10;&#10;\end{document}"/>
  <p:tag name="IGUANATEXSIZE" val="20"/>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322.085"/>
  <p:tag name="LATEXADDIN" val="\documentclass{article}&#10;\usepackage{amsmath,amsfonts,amssymb,amsthm,epsfig,epstopdf,titling,url,array,color,soul,multicol}&#10;\pagestyle{empty}&#10;\begin{document}&#10;&#10;\boldmath&#10;\begin{equation*}&#10;EX= \int_{-\infty}^{\infty} xf_X(x)dx&#10;\end{equation*}&#10;&#10;&#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769.029"/>
  <p:tag name="LATEXADDIN" val="\documentclass{article}&#10;\usepackage{amsmath,amsfonts,amssymb,amsthm,epsfig,epstopdf,titling,url,array,color,soul,multicol}&#10;\pagestyle{empty}&#10;\begin{document}&#10;&#10;\boldmath&#10;\begin{equation*}&#10;E[g(X)]=\int_{-\infty}^{\infty} g(x) f_X(x) dx&#10;\end{equation*}&#10;&#10;&#10;\end{document}"/>
  <p:tag name="IGUANATEXSIZE" val="20"/>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636.295"/>
  <p:tag name="LATEXADDIN" val="\documentclass{article}&#10;\usepackage{amsmath,amsfonts,amssymb,amsthm,epsfig,epstopdf,titling,url,array,color,soul,multicol}&#10;\pagestyle{empty}&#10;\begin{document}&#10;&#10;\boldmath&#10;\begin{equation*}&#10;X \ \longrightarrow \ f_X(x); \ \ Y = g(X)&#10;\end{equation*}&#10;&#10;&#10;\end{document}"/>
  <p:tag name="IGUANATEXSIZE" val="24"/>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405.324"/>
  <p:tag name="LATEXADDIN" val="\documentclass{article}&#10;\usepackage{amsmath,amsfonts,amssymb,amsthm,epsfig,epstopdf,titling,url,array,color,soul,multicol}&#10;\pagestyle{empty}&#10;\begin{document}&#10;&#10;\boldmath&#10;\begin{equation*}&#10;R_Y = \{g(x); \ x \in R_X\}.&#10;\end{equation*}&#10;&#10;&#10;\end{document}"/>
  <p:tag name="IGUANATEXSIZE" val="24"/>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85.977"/>
  <p:tag name="LATEXADDIN" val="\documentclass{article}&#10;\usepackage{amsmath,amsfonts,amssymb,amsthm,epsfig,epstopdf,titling,url,array,color,soul,multicol}&#10;\pagestyle{empty}&#10;\begin{document}&#10;&#10;\boldmath&#10;\begin{equation*}&#10;F_Y(y) = P(Y \leq y) = P(g(X) \leq y).&#10;\end{equation*}&#10;&#10;&#10;\end{document}"/>
  <p:tag name="IGUANATEXSIZE" val="24"/>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27.597"/>
  <p:tag name="LATEXADDIN" val="\documentclass{article}&#10;\usepackage{amsmath,amsfonts,amssymb,amsthm,epsfig,epstopdf,titling,url,array,color,soul,multicol}&#10;\pagestyle{empty}&#10;\begin{document}&#10;&#10;\boldmath&#10;\begin{equation*}&#10;X \sim Uniform(a,b)&#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800.8998"/>
  <p:tag name="LATEXADDIN" val="\documentclass{article}&#10;\usepackage{amsmath,amsfonts,amssymb,amsthm,epsfig,epstopdf,titling,url,array,color,soul,multicol}&#10;\pagestyle{empty}&#10;\begin{document}&#10;&#10;\boldmath&#10;\begin{equation*}&#10;EX=\frac{a+b}{2},&#10;\end{equation*}&#10;&#10;&#10;\end{document}"/>
  <p:tag name="IGUANATEXSIZE" val="22"/>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492.6884"/>
  <p:tag name="ORIGINALWIDTH" val="1521.56"/>
  <p:tag name="LATEXADDIN" val="\documentclass{article}&#10;\usepackage{amsmath,amsfonts,amssymb,amsthm,epsfig,epstopdf,titling,url,array,color,soul,multicol}&#10;\pagestyle{empty}&#10;\begin{document}&#10;&#10;\boldmath&#10;\begin{align*}&#10;\textbf{Var}(X)&amp; = EX^2-(EX)^2 \\&#10;&amp;=\frac{(b-a)^2}{12}.&#10;\end{align*}&#10;&#10;&#10;\end{document}"/>
  <p:tag name="IGUANATEXSIZE" val="22"/>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03.6746"/>
  <p:tag name="LATEXADDIN" val="\documentclass{article}&#10;\usepackage{amsmath,amsfonts,amssymb,amsthm,epsfig,epstopdf,titling,url,array,color,soul,multicol}&#10;\pagestyle{empty}&#10;\begin{document}&#10;&#10;\boldmath&#10;\begin{equation*}&#10;P(X\leq x)&#10;\end{equation*}&#10;&#10;&#10;\end{document}"/>
  <p:tag name="IGUANATEXSIZE" val="23"/>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6.494"/>
  <p:tag name="LATEXADDIN" val="\documentclass{article}&#10;\usepackage{amsmath,amsfonts,amssymb,amsthm,epsfig,epstopdf,titling,url,array,color,soul,multicol}&#10;\pagestyle{empty}&#10;\begin{document}&#10;&#10;\boldmath&#10;\begin{equation*}&#10;f_X(x) = \begin{cases}&#10;\frac{1}{b-a} &amp; \quad  a &lt; x &lt; b\\&#10;0 &amp; \quad x &lt; a \textbf{ or } x &gt; b&#10;\end{cases}&#10;\end{equation*}&#10;&#10;&#10;\end{document}"/>
  <p:tag name="IGUANATEXSIZE" val="24"/>
  <p:tag name="IGUANATEXCURSOR" val="26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6.99291"/>
  <p:tag name="LATEXADDIN" val="\documentclass{article}&#10;\usepackage{amsmath,amsfonts,amssymb,amsthm,epsfig,epstopdf,titling,url,array,color,soul,multicol}&#10;\pagestyle{empty}&#10;\begin{document}&#10;&#10;\boldmath&#10;\begin{equation*}&#10;b&#10;\end{equation*}&#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318.7101"/>
  <p:tag name="LATEXADDIN" val="\documentclass{article}&#10;\usepackage{amsmath,amsfonts,amssymb,amsthm,epsfig,epstopdf,titling,url,array,color,soul,multicol}&#10;\pagestyle{empty}&#10;\begin{document}&#10;&#10;\boldmath&#10;\begin{equation*}&#10;\frac{1}{b-a}&#10;\end{equation*}&#10;&#10;&#10;\end{document}"/>
  <p:tag name="IGUANATEXSIZE" val="18"/>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82.827"/>
  <p:tag name="LATEXADDIN" val="\documentclass{article}&#10;\usepackage{amsmath,amsfonts,amssymb,amsthm,epsfig,epstopdf,titling,url,array,color,soul,multicol}&#10;\pagestyle{empty}&#10;\begin{document}&#10;&#10;\boldmath&#10;\begin{equation*}&#10;X \sim Uniform(-1,3),&#10;\end{equation*}&#10;&#10;&#10;\end{document}"/>
  <p:tag name="IGUANATEXSIZE" val="24"/>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1364.079"/>
  <p:tag name="LATEXADDIN" val="\documentclass{article}&#10;\usepackage{amsmath,amsfonts,amssymb,amsthm,epsfig,epstopdf,titling,url,array,color,soul,multicol}&#10;\pagestyle{empty}&#10;\begin{document}&#10;&#10;\boldmath&#10;\begin{equation*}&#10;E[X] = \frac{3+(-1)}{2} = 1,&#10;\end{equation*}&#10;&#10;&#10;\end{document}"/>
  <p:tag name="IGUANATEXSIZE" val="22"/>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2082.49"/>
  <p:tag name="LATEXADDIN" val="\documentclass{article}&#10;\usepackage{amsmath,amsfonts,amssymb,amsthm,epsfig,epstopdf,titling,url,array,color,soul,multicol}&#10;\pagestyle{empty}&#10;\begin{document}&#10;&#10;\boldmath&#10;\begin{equation*}&#10;\textbf{Var}(X) = \frac{(3-(-1))^2}{12} = \frac{16}{12} = \frac{4}{3}.&#10;\end{equation*}&#10;&#10;&#10;\end{document}"/>
  <p:tag name="IGUANATEXSIZE" val="22"/>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04.087"/>
  <p:tag name="LATEXADDIN" val="\documentclass{article}&#10;\usepackage{amsmath,amsfonts,amssymb,amsthm,epsfig,epstopdf,titling,url,array,color,soul,multicol}&#10;\pagestyle{empty}&#10;\begin{document}&#10;&#10;\boldmath&#10;\begin{equation*}&#10;X \sim Exponential(\lambda)&#10;\end{equation*}&#10;&#10;&#10;\end{document}"/>
  <p:tag name="IGUANATEXSIZE" val="24"/>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824.522"/>
  <p:tag name="LATEXADDIN" val="\documentclass{article}&#10;\usepackage{amsmath,amsfonts,amssymb,amsthm,epsfig,epstopdf,titling,url,array,color,soul,multicol}&#10;\pagestyle{empty}&#10;\begin{document}&#10;&#10;\boldmath&#10;\begin{equation*}&#10;\textbf{Range}(X) = \{1,2,3,4,5,6\} \textbf{ or } \textbf{Range}(X) = \{1,2,3,\cdots\}, \textbf{ etc.}&#10;\end{equation*}&#10;&#10;&#10;\end{document}"/>
  <p:tag name="IGUANATEXSIZE" val="22"/>
  <p:tag name="IGUANATEXCURSOR" val="28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566.1792"/>
  <p:tag name="ORIGINALWIDTH" val="1617.548"/>
  <p:tag name="LATEXADDIN" val="\documentclass{article}&#10;\usepackage{amsmath,amsfonts,amssymb,amsthm,epsfig,epstopdf,titling,url,array,color,soul,multicol}&#10;\pagestyle{empty}&#10;\begin{document}&#10;&#10;\boldmath&#10;\begin{align*}&#10;f_X(x) &amp; = \begin{cases}&#10;&amp; \lambda e^{-\lambda x}  \quad  x &gt; 0\\&#10;&amp; 0  \quad \textbf{else} &#10;\end{cases} \\&#10;&amp; = \lambda e^{-\lambda x}\ u(x)&#10;\end{align*}&#10;&#10;&#10;\end{document}"/>
  <p:tag name="IGUANATEXSIZE" val="22"/>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60.9674"/>
  <p:tag name="LATEXADDIN" val="\documentclass{article}&#10;\usepackage{amsmath,amsfonts,amssymb,amsthm,epsfig,epstopdf,titling,url,array,color,soul,multicol}&#10;\pagestyle{empty}&#10;\begin{document}&#10;&#10;\boldmath&#10;\begin{equation*}&#10;u(x)&#10;\end{equation*}&#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7.315"/>
  <p:tag name="LATEXADDIN" val="\documentclass{article}&#10;\usepackage{amsmath,amsfonts,amssymb,amsthm,epsfig,epstopdf,titling,url,array,color,soul,multicol}&#10;\pagestyle{empty}&#10;\begin{document}&#10;&#10;\boldmath&#10;\begin{equation*}&#10;u(x) = \begin{cases}&#10;1 &amp; \quad  x \geq 0\\&#10;0 &amp; \quad \textbf{otherwise}&#10;\end{cases}&#10;\end{equation*}&#10;&#10;&#10;\end{document}"/>
  <p:tag name="IGUANATEXSIZE" val="22"/>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908.136"/>
  <p:tag name="LATEXADDIN" val="\documentclass{article}&#10;\usepackage{amsmath,amsfonts,amssymb,amsthm,epsfig,epstopdf,titling,url,array,color,soul,multicol}&#10;\pagestyle{empty}&#10;\begin{document}&#10;&#10;\boldmath&#10;\begin{equation*}&#10;F_X(x) = \int_{0}^{x} f_X(t) dt = \int_{0}^{x} \lambda e^{-\lambda t}dt=1-e^{-\lambda x}.&#10;\end{equation*}&#10;&#10;&#10;\end{document}"/>
  <p:tag name="IGUANATEXSIZE" val="22"/>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531.309"/>
  <p:tag name="LATEXADDIN" val="\documentclass{article}&#10;\usepackage{amsmath,amsfonts,amssymb,amsthm,epsfig,epstopdf,titling,url,array,color,soul,multicol}&#10;\pagestyle{empty}&#10;\begin{document}&#10;&#10;\boldmath&#10;\begin{equation*}&#10;F_X(x) = \big(1-e^{-\lambda x}\big)u(x).&#10;\end{equation*}&#10;&#10;&#10;\end{document}"/>
  <p:tag name="IGUANATEXSIZE" val="24"/>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270.7162"/>
  <p:tag name="ORIGINALWIDTH" val="1074.616"/>
  <p:tag name="LATEXADDIN" val="\documentclass{article}&#10;\usepackage{amsmath,amsfonts,amssymb,amsthm,epsfig,epstopdf,titling,url,array,color,soul,multicol}&#10;\pagestyle{empty}&#10;\begin{document}&#10;&#10;\boldmath&#10;\begin{equation*}&#10;Exponential(\frac{1}{10})&#10;\end{equation*}&#10;&#10;&#10;\end{document}"/>
  <p:tag name="IGUANATEXSIZE" val="24"/>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313.836"/>
  <p:tag name="ORIGINALWIDTH" val="2790.401"/>
  <p:tag name="LATEXADDIN" val="\documentclass{article}&#10;\usepackage{amsmath,amsfonts,amssymb,amsthm,epsfig,epstopdf,titling,url,array,color,soul,multicol}&#10;\pagestyle{empty}&#10;\begin{document}&#10;&#10;\boldmath&#10;\begin{align*}&#10;EX&amp;=\int_{0}^{\infty} x \lambda  e^{- \lambda x}dx \\&#10;    &amp; = \frac{1}{\lambda} \int_{0}^{\infty} y e^{- y}dy \qquad \qquad \textbf{choosing $y=\lambda x$} \\&#10;   &amp; = \frac{1}{\lambda} \bigg[-e^{-y}-ye^{-y} \bigg]_{0}^{\infty} \\&#10;   &amp; = \frac{1}{\lambda}.&#10;\end{align*}&#10;&#10;&#10;\end{document}"/>
  <p:tag name="IGUANATEXSIZE" val="22"/>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907.012"/>
  <p:tag name="LATEXADDIN" val="\documentclass{article}&#10;\usepackage{amsmath,amsfonts,amssymb,amsthm,epsfig,epstopdf,titling,url,array,color,soul,multicol}&#10;\pagestyle{empty}&#10;\begin{document}&#10;&#10;\boldmath&#10;\begin{align*}&#10;E[X^2] = \int_{0}^{\infty} x^2 \lambda e^{- \lambda x}dx  =\frac{2}{\lambda^2}.&#10;\end{alig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0.9336"/>
  <p:tag name="LATEXADDIN" val="\documentclass{article}&#10;\usepackage{amsmath,amsfonts,amssymb,amsthm,epsfig,epstopdf,titling,url,array,color,soul,multicol}&#10;\pagestyle{empty}&#10;\begin{document}&#10;&#10;\boldmath&#10;\begin{equation*}\color{blue}&#10;\textbf{Var}(X):&#10;\end{equation*}&#10;&#10;&#10;\end{document}"/>
  <p:tag name="IGUANATEXSIZE" val="26"/>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270.7162"/>
  <p:tag name="ORIGINALWIDTH" val="2648.669"/>
  <p:tag name="LATEXADDIN" val="\documentclass{article}&#10;\usepackage{amsmath,amsfonts,amssymb,amsthm,epsfig,epstopdf,titling,url,array,color,soul,multicol}&#10;\pagestyle{empty}&#10;\begin{document}&#10;&#10;\boldmath&#10;\begin{equation*}\color{blue}&#10;\textbf{Var} (X)=EX^2-(EX)^2=\frac{2}{\lambda^2}-\frac{1}{\lambda^2}=\frac{1}{\lambda^2}.&#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459.318"/>
  <p:tag name="LATEXADDIN" val="\documentclass{article}&#10;\usepackage{amsmath,amsfonts,amssymb,amsthm,epsfig,epstopdf,titling,url,array,color,soul,multicol}&#10;\pagestyle{empty}&#10;\begin{document}&#10;&#10;\boldmath&#10;\begin{equation*}\color{blue}&#10;F_X(x) = Prob\{X \leq 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04.087"/>
  <p:tag name="LATEXADDIN" val="\documentclass{article}&#10;\usepackage{amsmath,amsfonts,amssymb,amsthm,epsfig,epstopdf,titling,url,array,color,soul,multicol}&#10;\pagestyle{empty}&#10;\begin{document}&#10;&#10;\boldmath&#10;\begin{equation*}&#10;X \sim Exponential(\lambda)&#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270.7162"/>
  <p:tag name="ORIGINALWIDTH" val="1583.052"/>
  <p:tag name="LATEXADDIN" val="\documentclass{article}&#10;\usepackage{amsmath,amsfonts,amssymb,amsthm,epsfig,epstopdf,titling,url,array,color,soul,multicol}&#10;\pagestyle{empty}&#10;\begin{document}&#10;&#10;\boldmath&#10;\begin{equation*}&#10;EX=\frac{1}{\lambda}, \ \ \ \textbf{Var}(X) = \frac{1}{\lambda^2}.&#10;\end{equation*}&#10;&#10;&#10;\end{document}"/>
  <p:tag name="IGUANATEXSIZE" val="24"/>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335.2081"/>
  <p:tag name="LATEXADDIN" val="\documentclass{article}&#10;\usepackage{amsmath,amsfonts,amssymb,amsthm,epsfig,epstopdf,titling,url,array,color,soul,multicol}&#10;\pagestyle{empty}&#10;\begin{document}&#10;&#10;\boldmath&#10;\begin{equation*}&#10;\lambda &gt; 0&#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18.598"/>
  <p:tag name="LATEXADDIN" val="\documentclass{article}&#10;\usepackage{amsmath,amsfonts,amssymb,amsthm,epsfig,epstopdf,titling,url,array,color,soul,multicol}&#10;\pagestyle{empty}&#10;\begin{document}&#10;&#10;\boldmath&#10;\begin{equation*}&#10;P(X &gt; x+a \hspace{5pt}  | \hspace{5pt} X &gt; a)=P(X &gt; x),  \hspace{10pt} \textbf{ for }a,x \geq 0.&#10;\end{equation*}&#10;&#10;&#10;\end{document}"/>
  <p:tag name="IGUANATEXSIZE" val="22"/>
  <p:tag name="IGUANATEXCURSOR" val="265"/>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70.49118"/>
  <p:tag name="LATEXADDIN" val="\documentclass{article}&#10;\usepackage{amsmath,amsfonts,amssymb,amsthm,epsfig,epstopdf,titling,url,array,color,soul,multicol}&#10;\pagestyle{empty}&#10;\begin{document}&#10;&#10;\boldmath&#10;\begin{equation*}&#10;\color{blue} \times&#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70.49118"/>
  <p:tag name="LATEXADDIN" val="\documentclass{article}&#10;\usepackage{amsmath,amsfonts,amssymb,amsthm,epsfig,epstopdf,titling,url,array,color,soul,multicol}&#10;\pagestyle{empty}&#10;\begin{document}&#10;&#10;\boldmath&#10;\begin{equation*}&#10;\color{blue} \times&#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70.49118"/>
  <p:tag name="LATEXADDIN" val="\documentclass{article}&#10;\usepackage{amsmath,amsfonts,amssymb,amsthm,epsfig,epstopdf,titling,url,array,color,soul,multicol}&#10;\pagestyle{empty}&#10;\begin{document}&#10;&#10;\boldmath&#10;\begin{equation*}&#10;\color{blue} \times&#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70.49118"/>
  <p:tag name="LATEXADDIN" val="\documentclass{article}&#10;\usepackage{amsmath,amsfonts,amssymb,amsthm,epsfig,epstopdf,titling,url,array,color,soul,multicol}&#10;\pagestyle{empty}&#10;\begin{document}&#10;&#10;\boldmath&#10;\begin{equation*}&#10;\color{blue} \times&#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70.49118"/>
  <p:tag name="LATEXADDIN" val="\documentclass{article}&#10;\usepackage{amsmath,amsfonts,amssymb,amsthm,epsfig,epstopdf,titling,url,array,color,soul,multicol}&#10;\pagestyle{empty}&#10;\begin{document}&#10;&#10;\boldmath&#10;\begin{equation*}&#10;\color{blue} \times&#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1.9798"/>
  <p:tag name="LATEXADDIN" val="\documentclass{article}&#10;\usepackage{amsmath,amsfonts,amssymb,amsthm,epsfig,epstopdf,titling,url,array,color,soul,multicol}&#10;\pagestyle{empty}&#10;\begin{document}&#10;&#10;\boldmath&#10;\begin{equation*}\color{blue}&#10;X_1&#10;\end{equation*}&#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64.2294"/>
  <p:tag name="LATEXADDIN" val="\documentclass{article}&#10;\usepackage{amsmath,amsfonts,amssymb,amsthm,epsfig,epstopdf,titling,url,array,color,soul,multicol}&#10;\pagestyle{empty}&#10;\begin{document}&#10;&#10;\boldmath&#10;\begin{equation*}\color{blue}&#10;X_2&#10;\end{equation*}&#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4.9794"/>
  <p:tag name="LATEXADDIN" val="\documentclass{article}&#10;\usepackage{amsmath,amsfonts,amssymb,amsthm,epsfig,epstopdf,titling,url,array,color,soul,multicol}&#10;\pagestyle{empty}&#10;\begin{document}&#10;&#10;\boldmath&#10;\begin{equation*}\color{blue}&#10;X_3&#10;\end{equation*}&#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6.4792"/>
  <p:tag name="LATEXADDIN" val="\documentclass{article}&#10;\usepackage{amsmath,amsfonts,amssymb,amsthm,epsfig,epstopdf,titling,url,array,color,soul,multicol}&#10;\pagestyle{empty}&#10;\begin{document}&#10;&#10;\boldmath&#10;\begin{equation*}\color{blue}&#10;X_4&#10;\end{equation*}&#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59.2426"/>
  <p:tag name="LATEXADDIN" val="\documentclass{article}&#10;\usepackage{amsmath,amsfonts,amssymb,amsthm,epsfig,epstopdf,titling,url,array,color,soul,multicol}&#10;\pagestyle{empty}&#10;\begin{document}&#10;&#10;\boldmath&#10;\begin{equation*}\color{blue}&#10;\delta&#10;\end{equation*}&#10;&#10;&#10;\end{document}"/>
  <p:tag name="IGUANATEXSIZE" val="16"/>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887.889"/>
  <p:tag name="ORIGINALWIDTH" val="3948.256"/>
  <p:tag name="LATEXADDIN" val="\documentclass{article}&#10;\usepackage{amsmath,amsfonts,amssymb,amsthm,epsfig,epstopdf,titling,url,array,color,soul,multicol}&#10;\pagestyle{empty}&#10;\begin{document}&#10;&#10;\boldmath&#10;\begin{align*}%\label{}&#10; P(X &gt; x+a |X &gt; a) &amp;= \frac{P\big(X &gt; x+a, X &gt; a \big)}{P(X &gt; a)} = \frac{P(X &gt; x+a)}{P(X &gt; a)}\\&#10; &amp; = \frac{1-F_X(x+a)}{1-F_X(a)}= \frac{e^{-\lambda (x+a)}}{e^{-\lambda a}}= e^{-\lambda x}\\&#10;&amp;= P(X &gt; x).&#10;\end{align*}&#10;&#10;&#10;\end{document}"/>
  <p:tag name="IGUANATEXSIZE" val="21"/>
  <p:tag name="IGUANATEXCURSOR" val="386"/>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95.98803"/>
  <p:tag name="ORIGINALWIDTH" val="388.4514"/>
  <p:tag name="LATEXADDIN" val="\documentclass{article}&#10;\usepackage{amsmath,amsfonts,amssymb,amsthm,epsfig,epstopdf,titling,url,array,color,soul,multicol}&#10;\pagestyle{empty}&#10;\begin{document}&#10;&#10;\boldmath&#10;\begin{equation*}&#10;X&gt;a&#10;\end{equation*}&#10;&#10;&#10;\end{document}"/>
  <p:tag name="IGUANATEXSIZE" val="23"/>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03.6746"/>
  <p:tag name="LATEXADDIN" val="\documentclass{article}&#10;\usepackage{amsmath,amsfonts,amssymb,amsthm,epsfig,epstopdf,titling,url,array,color,soul,multicol}&#10;\pagestyle{empty}&#10;\begin{document}&#10;&#10;\boldmath&#10;\begin{equation*}&#10;P(X&gt;x)&#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25.1594"/>
  <p:tag name="LATEXADDIN" val="\documentclass{article}&#10;\usepackage{amsmath,amsfonts,amssymb,amsthm,epsfig,epstopdf,titling,url,array,color,soul,multicol}&#10;\pagestyle{empty}&#10;\begin{document}&#10;&#10;\boldmath&#10;\begin{equation*}\color{blue}&#10;Z \sim  N(0,1)&#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2233.971"/>
  <p:tag name="LATEXADDIN" val="\documentclass{article}&#10;\usepackage{amsmath,amsfonts,amssymb,amsthm,epsfig,epstopdf,titling,url,array,color,soul,multicol}&#10;\pagestyle{empty}&#10;\begin{document}&#10;&#10;\boldmath&#10;\begin{equation*}&#10;f_Z(z) = \frac{1}{\sqrt{2 \pi}} e^{-\frac{z^2}{2}},    \hspace{20pt} \textbf{for all } z \in \mathbb{R}.&#10;\end{equation*}&#10;&#10;&#10;\end{document}"/>
  <p:tag name="IGUANATEXSIZE" val="24"/>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4.2182"/>
  <p:tag name="LATEXADDIN" val="\documentclass{article}&#10;\usepackage{amsmath,amsfonts,amssymb,amsthm,epsfig,epstopdf,titling,url,array,color,soul,multicol}&#10;\pagestyle{empty}&#10;\begin{document}&#10;&#10;\boldmath&#10;\begin{equation*}&#10;g(u)&#10;\end{equatio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4.2183"/>
  <p:tag name="LATEXADDIN" val="\documentclass{article}&#10;\usepackage{amsmath,amsfonts,amssymb,amsthm,epsfig,epstopdf,titling,url,array,color,soul,multicol}&#10;\pagestyle{empty}&#10;\begin{document}&#10;&#10;\boldmath&#10;\begin{equation*}\color{blue}&#10;g(u)&#10;\end{equation*}&#10;&#10;&#10;\end{document}"/>
  <p:tag name="IGUANATEXSIZE" val="18"/>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956.505"/>
  <p:tag name="LATEXADDIN" val="\documentclass{article}&#10;\usepackage{amsmath,amsfonts,amssymb,amsthm,epsfig,epstopdf,titling,url,array,color,soul,multicol}&#10;\pagestyle{empty}&#10;\begin{document}&#10;&#10;\boldmath&#10;\begin{equation*}&#10;E[Z] = \frac{1}{\sqrt{2 \pi}}  \int_{-\infty}^{\infty} u e^{-\frac{u^2}{2}} du=0,&#10;\end{equation*}&#10;&#10;&#10;\end{document}"/>
  <p:tag name="IGUANATEXSIZE" val="22"/>
  <p:tag name="IGUANATEXCURSOR" val="261"/>
  <p:tag name="TRANSPARENCY" val="True"/>
  <p:tag name="FILENAME" val=""/>
  <p:tag name="LATEXENGINEID" val="0"/>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2433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4.2182"/>
  <p:tag name="LATEXADDIN" val="\documentclass{article}&#10;\usepackage{amsmath,amsfonts,amssymb,amsthm,epsfig,epstopdf,titling,url,array,color,soul,multicol}&#10;\pagestyle{empty}&#10;\begin{document}&#10;&#10;\boldmath&#10;\begin{equation*}&#10;g(u)&#10;\end{equatio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54.6306"/>
  <p:tag name="LATEXADDIN" val="\documentclass{article}&#10;\usepackage{amsmath,amsfonts,amssymb,amsthm,epsfig,epstopdf,titling,url,array,color,soul,multicol}&#10;\pagestyle{empty}&#10;\begin{document}&#10;&#10;\boldmath&#10;\begin{equation*}&#10;Z \sim  N(0,1) \ \Rightarrow &#10;\end{equation*}&#10;&#10;&#10;\end{document}"/>
  <p:tag name="IGUANATEXSIZE" val="24"/>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00.6374"/>
  <p:tag name="LATEXADDIN" val="\documentclass{article}&#10;\usepackage{amsmath,amsfonts,amssymb,amsthm,epsfig,epstopdf,titling,url,array,color,soul,multicol}&#10;\pagestyle{empty}&#10;\begin{document}&#10;&#10;\boldmath&#10;\begin{equation*}&#10;\begin{cases}&#10;&amp; E[Z] = 0 \\&#10;&amp; \textbf{Var}(Z) = 1&#10;\end{cases}&#10;\end{equation*}&#10;&#10;&#10;\end{document}"/>
  <p:tag name="IGUANATEXSIZE" val="22"/>
  <p:tag name="IGUANATEXCURSOR" val="24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4.9681"/>
  <p:tag name="LATEXADDIN" val="\documentclass{article}&#10;\usepackage{amsmath,amsfonts,amssymb,amsthm,epsfig,epstopdf,titling,url,array,color,soul,multicol}&#10;\pagestyle{empty}&#10;\begin{document}&#10;&#10;\boldmath&#10;\begin{equation*}&#10;[a,b]&#10;\end{equation*}&#10;&#10;&#10;\end{document}"/>
  <p:tag name="IGUANATEXSIZE" val="24"/>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3821.522"/>
  <p:tag name="LATEXADDIN" val="\documentclass{article}&#10;\usepackage{amsmath,amsfonts,amssymb,amsthm,epsfig,epstopdf,titling,url,array,color,soul,multicol}&#10;\pagestyle{empty}&#10;\begin{document}&#10;&#10;\boldmath&#10;\begin{align*}&#10;\textbf{Var}(Z)&amp; = E[Z^2]-(EZ)^2 = E[Z^2] = \frac{1}{\sqrt{2 \pi}}  \int_{-\infty}^{\infty} u^2 e^{-\frac{u^2}{2}} du=1.&#10;\end{align*}&#10;&#10;&#10;\end{document}"/>
  <p:tag name="IGUANATEXSIZE" val="22"/>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7.9940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60.74244"/>
  <p:tag name="LATEXADDIN" val="\documentclass{article}&#10;\usepackage{amsmath,amsfonts,amssymb,amsthm,epsfig,epstopdf,titling,url,array,color,soul,multicol}&#10;\pagestyle{empty}&#10;\begin{document}&#10;&#10;\boldmath&#10;\begin{equation*}&#10;0&#10;\end{equation*}&#10;&#10;&#10;\end{document}"/>
  <p:tag name="IGUANATEXSIZE" val="22"/>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2401.2"/>
  <p:tag name="LATEXADDIN" val="\documentclass{article}&#10;\usepackage{amsmath,amsfonts,amssymb,amsthm,epsfig,epstopdf,titling,url,array,color,soul,multicol}&#10;\pagestyle{empty}&#10;\begin{document}&#10;&#10;\boldmath&#10;\begin{equation*}&#10;\Phi(x)=P(Z \leq x)= \frac{1}{\sqrt{2 \pi}}  \int_{-\infty}^{x}e^{-\frac{u^2}{2}} du.&#10;\end{equation*}&#10;&#10;&#10;\end{document}"/>
  <p:tag name="IGUANATEXSIZE" val="24"/>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8.48898"/>
  <p:tag name="LATEXADDIN" val="\documentclass{article}&#10;\usepackage{amsmath,amsfonts,amssymb,amsthm,epsfig,epstopdf,titling,url,array,color,soul,multicol}&#10;\pagestyle{empty}&#10;\begin{document}&#10;&#10;\boldmath&#10;\begin{equation*}&#10;\Phi&#10;\end{equation*}&#10;&#10;&#10;\end{document}"/>
  <p:tag name="IGUANATEXSIZE" val="24"/>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8.48898"/>
  <p:tag name="LATEXADDIN" val="\documentclass{article}&#10;\usepackage{amsmath,amsfonts,amssymb,amsthm,epsfig,epstopdf,titling,url,array,color,soul,multicol}&#10;\pagestyle{empty}&#10;\begin{document}&#10;&#10;\boldmath&#10;\begin{equation*}\color{blue}&#10;\Phi&#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76.228"/>
  <p:tag name="ORIGINALWIDTH" val="1985.752"/>
  <p:tag name="LATEXADDIN" val="\documentclass{article}&#10;\usepackage{amsmath,amsfonts,amssymb,amsthm,epsfig,epstopdf,titling,url,array,color,soul,multicol}&#10;\pagestyle{empty}&#10;\begin{document}&#10;&#10;\boldmath&#10;\begin{equation*}&#10;\lim \limits_{x\rightarrow \infty} \Phi(x)=1, \hspace{5pt} \lim \limits_{x\rightarrow -\infty} \Phi(x)=0;&#10;\end{equation*}&#10;&#10;&#10;\end{document}"/>
  <p:tag name="IGUANATEXSIZE" val="22"/>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601.4248"/>
  <p:tag name="LATEXADDIN" val="\documentclass{article}&#10;\usepackage{amsmath,amsfonts,amssymb,amsthm,epsfig,epstopdf,titling,url,array,color,soul,multicol}&#10;\pagestyle{empty}&#10;\begin{document}&#10;&#10;\boldmath&#10;\begin{equation*}&#10;\Phi(0)=\frac{1}{2};&#10;\end{equation*}&#10;&#10;&#10;\end{document}"/>
  <p:tag name="IGUANATEXSIZE" val="22"/>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35.996"/>
  <p:tag name="LATEXADDIN" val="\documentclass{article}&#10;\usepackage{amsmath,amsfonts,amssymb,amsthm,epsfig,epstopdf,titling,url,array,color,soul,multicol}&#10;\pagestyle{empty}&#10;\begin{document}&#10;&#10;\boldmath&#10;\begin{equation*}&#10;\Phi(-x)=1-\Phi(x), \ \textbf{for all } x\in \mathbb{R};&#10;\end{equation*}&#10;&#10;&#10;\end{document}"/>
  <p:tag name="IGUANATEXSIZE" val="22"/>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63.854"/>
  <p:tag name="LATEXADDIN" val="\documentclass{article}&#10;\usepackage{amsmath,amsfonts,amssymb,amsthm,epsfig,epstopdf,titling,url,array,color,soul,multicol}&#10;\pagestyle{empty}&#10;\begin{document}&#10;&#10;\boldmath&#10;\begin{equation*}&#10;\Phi(-x) + \Phi(x) = 1.&#10;\end{equation*}&#10;&#10;&#10;\end{document}"/>
  <p:tag name="IGUANATEXSIZE" val="22"/>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326.9591"/>
  <p:tag name="LATEXADDIN" val="\documentclass{article}&#10;\usepackage{amsmath,amsfonts,amssymb,amsthm,epsfig,epstopdf,titling,url,array,color,soul,multicol}&#10;\pagestyle{empty}&#10;\begin{document}&#10;&#10;\boldmath&#10;\begin{equation*}&#10;a&lt;b&#10;\end{equation*}&#10;&#10;&#10;\end{document}"/>
  <p:tag name="IGUANATEXSIZE" val="23"/>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86.9517"/>
  <p:tag name="LATEXADDIN" val="\documentclass{article}&#10;\usepackage{amsmath,amsfonts,amssymb,amsthm,epsfig,epstopdf,titling,url,array,color,soul,multicol}&#10;\pagestyle{empty}&#10;\begin{document}&#10;&#10;\boldmath&#10;\begin{equation*}\color{red}&#10;\Phi(-x)&#10;\end{equation*}&#10;&#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86.9517"/>
  <p:tag name="LATEXADDIN" val="\documentclass{article}&#10;\usepackage{amsmath,amsfonts,amssymb,amsthm,epsfig,epstopdf,titling,url,array,color,soul,multicol}&#10;\pagestyle{empty}&#10;\begin{document}&#10;&#10;\boldmath&#10;\begin{equation*}\color{red}&#10;\Phi(-x)&#10;\end{equation*}&#10;&#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68.4665"/>
  <p:tag name="LATEXADDIN" val="\documentclass{article}&#10;\usepackage{amsmath,amsfonts,amssymb,amsthm,epsfig,epstopdf,titling,url,array,color,soul,multicol}&#10;\pagestyle{empty}&#10;\begin{document}&#10;&#10;\boldmath&#10;\begin{equation*}&#10;\Phi(z)&#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2.99213"/>
  <p:tag name="LATEXADDIN" val="\documentclass{article}&#10;\usepackage{amsmath,amsfonts,amssymb,amsthm,epsfig,epstopdf,titling,url,array,color,soul,multicol}&#10;\pagestyle{empty}&#10;\begin{document}&#10;&#10;\boldmath&#10;\begin{equation*}&#10;z&#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345.707"/>
  <p:tag name="LATEXADDIN" val="\documentclass{article}&#10;\usepackage{amsmath,amsfonts,amssymb,amsthm,epsfig,epstopdf,titling,url,array,color,soul,multicol}&#10;\pagestyle{empty}&#10;\begin{document}&#10;&#10;\boldmath&#10;\begin{equation*}&#10;X=\sigma Z+\mu, \hspace{20pt} \textbf{where }\sigma &gt; 0, \ \mu \in \mathbb{R}.&#10;\end{equation*}&#10;&#10;&#10;\end{document}"/>
  <p:tag name="IGUANATEXSIZE" val="24"/>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25.1594"/>
  <p:tag name="LATEXADDIN" val="\documentclass{article}&#10;\usepackage{amsmath,amsfonts,amssymb,amsthm,epsfig,epstopdf,titling,url,array,color,soul,multicol}&#10;\pagestyle{empty}&#10;\begin{document}&#10;&#10;\boldmath&#10;\begin{equation*}&#10;Z \sim  N(0,1)&#10;\end{equation*}&#10;&#10;&#10;\end{document}"/>
  <p:tag name="IGUANATEXSIZE" val="24"/>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112.861"/>
  <p:tag name="LATEXADDIN" val="\documentclass{article}&#10;\usepackage{amsmath,amsfonts,amssymb,amsthm,epsfig,epstopdf,titling,url,array,color,soul,multicol}&#10;\pagestyle{empty}&#10;\begin{document}&#10;&#10;\boldmath&#10;\begin{equation*}&#10;\Rightarrow \ X \sim N(\mu, \sigma^2).&#10;\end{equation*}&#10;&#10;&#10;\end{document}"/>
  <p:tag name="IGUANATEXSIZE" val="24"/>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802.025"/>
  <p:tag name="LATEXADDIN" val="\documentclass{article}&#10;\usepackage{amsmath,amsfonts,amssymb,amsthm,epsfig,epstopdf,titling,url,array,color,soul,multicol}&#10;\pagestyle{empty}&#10;\begin{document}&#10;&#10;\boldmath&#10;\begin{equation*}&#10;EX= E[\sigma Z+\mu]= \sigma EZ+\mu=\mu, \ \ \textbf{(linearity of expectation)}&#10;\end{equation*}&#10;&#10;&#10;\end{document}"/>
  <p:tag name="IGUANATEXSIZE" val="22"/>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60.74244"/>
  <p:tag name="LATEXADDIN" val="\documentclass{article}&#10;\usepackage{amsmath,amsfonts,amssymb,amsthm,epsfig,epstopdf,titling,url,array,color,soul,multicol}&#10;\pagestyle{empty}&#10;\begin{document}&#10;&#10;\boldmath&#10;\begin{equation*}&#10;0&#10;\end{equation*}&#10;&#10;&#10;\end{document}"/>
  <p:tag name="IGUANATEXSIZE" val="22"/>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2603.675"/>
  <p:tag name="LATEXADDIN" val="\documentclass{article}&#10;\usepackage{amsmath,amsfonts,amssymb,amsthm,epsfig,epstopdf,titling,url,array,color,soul,multicol}&#10;\pagestyle{empty}&#10;\begin{document}&#10;&#10;\boldmath&#10;\begin{equation*}&#10;\textbf{Var}(X)=\textbf{Var}(\sigma Z + \mu ) =\sigma^2  \textbf{Var}(Z)=\sigma^2.&#10;\end{equation*}&#10;&#10;&#10;\end{document}"/>
  <p:tag name="IGUANATEXSIZE" val="22"/>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2433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22"/>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078.365"/>
  <p:tag name="LATEXADDIN" val="\documentclass{article}&#10;\usepackage{amsmath,amsfonts,amssymb,amsthm,epsfig,epstopdf,titling,url,array,color,soul,multicol}&#10;\pagestyle{empty}&#10;\begin{document}&#10;&#10;\boldmath&#10;\begin{equation*}&#10;X \sim N(\mu, \sigma^2) \ \Rightarrow &#10;\end{equation*}&#10;&#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02.625"/>
  <p:tag name="LATEXADDIN" val="\documentclass{article}&#10;\usepackage{amsmath,amsfonts,amssymb,amsthm,epsfig,epstopdf,titling,url,array,color,soul,multicol}&#10;\pagestyle{empty}&#10;\begin{document}&#10;&#10;\boldmath&#10;\begin{equation*}&#10;\begin{cases}&#10;&amp; E[X] = \mu \\&#10;&amp; \textbf{Var}(X) = \sigma^2&#10;\end{cases}&#10;\end{equation*}&#10;&#10;&#10;\end{document}"/>
  <p:tag name="IGUANATEXSIZE" val="22"/>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848.8939"/>
  <p:tag name="LATEXADDIN" val="\documentclass{article}&#10;\usepackage{amsmath,amsfonts,amssymb,amsthm,epsfig,epstopdf,titling,url,array,color,soul,multicol}&#10;\pagestyle{empty}&#10;\begin{document}&#10;&#10;\boldmath&#10;\begin{equation*}\color{blue}&#10;X \sim N(\mu, \sigma^2)&#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487.4391"/>
  <p:tag name="ORIGINALWIDTH" val="2487.439"/>
  <p:tag name="LATEXADDIN" val="\documentclass{article}&#10;\usepackage{amsmath,amsfonts,amssymb,amsthm,epsfig,epstopdf,titling,url,array,color,soul,multicol}&#10;\pagestyle{empty}&#10;\begin{document}&#10;&#10;\boldmath&#10;\begin{align*}&#10;F_X(x) &amp; = P(X \leq x) =P( \sigma Z+\mu \leq x) \\&#10;&amp; =P\left(Z \leq \frac{x-\mu}{\sigma}\right) =\Phi\left(\frac{x-\mu}{\sigma}\right).&#10;\end{align*}&#10;&#10;&#10;\end{document}"/>
  <p:tag name="IGUANATEXSIZE" val="22"/>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3948.256"/>
  <p:tag name="LATEXADDIN" val="\documentclass{article}&#10;\usepackage{amsmath,amsfonts,amssymb,amsthm,epsfig,epstopdf,titling,url,array,color,soul,multicol}&#10;\pagestyle{empty}&#10;\begin{document}&#10;&#10;\boldmath&#10;\begin{equation*}&#10;f_X(x) =\frac{d}{dx} F_X(x) =\frac{d}{dx}  \Phi\left(\frac{x-\mu}{\sigma}\right) =\frac{1}{\sigma\sqrt{2 \pi} } \exp\left\{-\frac{(x-\mu)^2}{2\sigma^2}\right\}.&#10;\end{equation*}&#10;&#10;&#10;\end{document}"/>
  <p:tag name="IGUANATEXSIZE" val="22"/>
  <p:tag name="IGUANATEXCURSOR" val="268"/>
  <p:tag name="TRANSPARENCY" val="True"/>
  <p:tag name="FILENAME" val=""/>
  <p:tag name="LATEXENGINEID" val="0"/>
  <p:tag name="TEMPFOLDER" val="c:\temp\"/>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848.8939"/>
  <p:tag name="LATEXADDIN" val="\documentclass{article}&#10;\usepackage{amsmath,amsfonts,amssymb,amsthm,epsfig,epstopdf,titling,url,array,color,soul,multicol}&#10;\pagestyle{empty}&#10;\begin{document}&#10;&#10;\boldmath&#10;\begin{equation*}\color{blue}&#10;X \sim N(\mu, \sigma^2)&#10;\end{equation*}&#10;&#10;&#10;\end{document}"/>
  <p:tag name="IGUANATEXSIZE" val="24"/>
  <p:tag name="IGUANATEXCURSOR" val="186"/>
  <p:tag name="TRANSPARENCY" val="True"/>
  <p:tag name="FILENAME" val=""/>
  <p:tag name="LATEXENGINEID" val="0"/>
  <p:tag name="TEMPFOLDER" val="c:\temp\"/>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532.059"/>
  <p:tag name="LATEXADDIN" val="\documentclass{article}&#10;\usepackage{amsmath,amsfonts,amssymb,amsthm,epsfig,epstopdf,titling,url,array,color,soul,multicol}&#10;\pagestyle{empty}&#10;\begin{document}&#10;&#10;\boldmath&#10;\begin{equation*}\color{blue}&#10;E[X] = \mu; \ \textbf{Var}(X) = \sigma^2,&#10;\end{equation*}&#10;&#10;&#10;\end{document}"/>
  <p:tag name="IGUANATEXSIZE" val="26"/>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22.985"/>
  <p:tag name="LATEXADDIN" val="\documentclass{article}&#10;\usepackage{amsmath,amsfonts,amssymb,amsthm,epsfig,epstopdf,titling,url,array,color,soul,multicol}&#10;\pagestyle{empty}&#10;\begin{document}&#10;&#10;\boldmath&#10;\begin{equation*}&#10;F_X(x)=P(X \leq x)=\Phi\left(\frac{x-\mu}{\sigma}\right),&#10;\end{equation*}&#10;&#10;&#10;\end{document}"/>
  <p:tag name="IGUANATEXSIZE" val="22"/>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751.781"/>
  <p:tag name="LATEXADDIN" val="\documentclass{article}&#10;\usepackage{amsmath,amsfonts,amssymb,amsthm,epsfig,epstopdf,titling,url,array,color,soul,multicol}&#10;\pagestyle{empty}&#10;\begin{document}&#10;&#10;\boldmath&#10;\begin{equation*}&#10;P(a &lt; X \leq b)= F_X(b)-F_X(a) = \Phi\left(\frac{b-\mu}{\sigma}\right)-\Phi\left(\frac{a-\mu}{\sigma}\right).&#10;\end{equation*}&#10;&#10;&#10;\end{document}"/>
  <p:tag name="IGUANATEXSIZE" val="22"/>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2123.734"/>
  <p:tag name="LATEXADDIN" val="\documentclass{article}&#10;\usepackage{amsmath,amsfonts,amssymb,amsthm,epsfig,epstopdf,titling,url,array,color,soul,multicol}&#10;\pagestyle{empty}&#10;\begin{document}&#10;&#10;\boldmath&#10;\begin{equation*}&#10;f_X(x)=\frac{1}{ \sigma\sqrt{2 \pi}} \exp\left\{-\frac{(x-\mu)^2}{2\sigma^2}\right\},&#10;\end{equation*}&#10;&#10;&#10;\end{document}"/>
  <p:tag name="IGUANATEXSIZE" val="22"/>
  <p:tag name="IGUANATEXCURSOR" val="272"/>
  <p:tag name="TRANSPARENCY" val="True"/>
  <p:tag name="FILENAME" val=""/>
  <p:tag name="LATEXENGINEID" val="0"/>
  <p:tag name="TEMPFOLDER" val="c:\temp\"/>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43.6821"/>
  <p:tag name="LATEXADDIN" val="\documentclass{article}&#10;\usepackage{amsmath,amsfonts,amssymb,amsthm,epsfig,epstopdf,titling,url,array,color,soul,multicol}&#10;\pagestyle{empty}&#10;\begin{document}&#10;&#10;\boldmath&#10;\begin{equation*}&#10;N(-1,3)&#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42.9321"/>
  <p:tag name="LATEXADDIN" val="\documentclass{article}&#10;\usepackage{amsmath,amsfonts,amssymb,amsthm,epsfig,epstopdf,titling,url,array,color,soul,multicol}&#10;\pagestyle{empty}&#10;\begin{document}&#10;&#10;\boldmath&#10;\begin{equation*}&#10;N(2,0.5)&#10;\end{equation*}&#10;&#10;&#10;\end{document}"/>
  <p:tag name="IGUANATEXSIZE" val="23"/>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62.3922"/>
  <p:tag name="LATEXADDIN" val="\documentclass{article}&#10;\usepackage{amsmath,amsfonts,amssymb,amsthm,epsfig,epstopdf,titling,url,array,color,soul,multicol}&#10;\pagestyle{empty}&#10;\begin{document}&#10;&#10;\boldmath&#10;\begin{equation*}&#10;X \sim N(2,0.5)&#10;\end{equation*}&#10;&#10;&#10;\end{document}"/>
  <p:tag name="IGUANATEXSIZE" val="23"/>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97.6378"/>
  <p:tag name="LATEXADDIN" val="\documentclass{article}&#10;\usepackage{amsmath,amsfonts,amssymb,amsthm,epsfig,epstopdf,titling,url,array,color,soul,multicol}&#10;\pagestyle{empty}&#10;\begin{document}&#10;&#10;\boldmath&#10;\begin{equation*}&#10;P(1 &lt; X \leq 3).&#10;\end{equation*}&#10;&#10;&#10;\end{document}"/>
  <p:tag name="IGUANATEXSIZE" val="23"/>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82.9396"/>
  <p:tag name="LATEXADDIN" val="\documentclass{article}&#10;\usepackage{amsmath,amsfonts,amssymb,amsthm,epsfig,epstopdf,titling,url,array,color,soul,multicol}&#10;\pagestyle{empty}&#10;\begin{document}&#10;&#10;\boldmath&#10;\begin{equation*}&#10;\mu=100&#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411.6985"/>
  <p:tag name="LATEXADDIN" val="\documentclass{article}&#10;\usepackage{amsmath,amsfonts,amssymb,amsthm,epsfig,epstopdf,titling,url,array,color,soul,multicol}&#10;\pagestyle{empty}&#10;\begin{document}&#10;&#10;\boldmath&#10;\begin{equation*}&#10;\sigma = 15&#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6.99291"/>
  <p:tag name="LATEXADDIN" val="\documentclass{article}&#10;\usepackage{amsmath,amsfonts,amssymb,amsthm,epsfig,epstopdf,titling,url,array,color,soul,multicol}&#10;\pagestyle{empty}&#10;\begin{document}&#10;&#10;\boldmath&#10;\begin{equation*}&#10;b&#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62.3922"/>
  <p:tag name="LATEXADDIN" val="\documentclass{article}&#10;\usepackage{amsmath,amsfonts,amssymb,amsthm,epsfig,epstopdf,titling,url,array,color,soul,multicol}&#10;\pagestyle{empty}&#10;\begin{document}&#10;&#10;\boldmath&#10;\begin{equation*}&#10;X \sim N(2,0.5)&#10;\end{equation*}&#10;&#10;&#10;\end{document}"/>
  <p:tag name="IGUANATEXSIZE" val="23"/>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13.123"/>
  <p:tag name="LATEXADDIN" val="\documentclass{article}&#10;\usepackage{amsmath,amsfonts,amssymb,amsthm,epsfig,epstopdf,titling,url,array,color,soul,multicol}&#10;\pagestyle{empty}&#10;\begin{document}&#10;&#10;\boldmath&#10;\begin{equation*}\color{red}&#10;\textbf{normcdf}(x,m,s)&#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72.4034"/>
  <p:tag name="LATEXADDIN" val="\documentclass{article}&#10;\usepackage{amsmath,amsfonts,amssymb,amsthm,epsfig,epstopdf,titling,url,array,color,soul,multicol}&#10;\pagestyle{empty}&#10;\begin{document}&#10;&#10;\boldmath&#10;\begin{equation*}&#10;\Phi\left(\frac{x-m}{s}\right).&#10;\end{equation*}&#10;&#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47.1316"/>
  <p:tag name="LATEXADDIN" val="\documentclass{article}&#10;\usepackage{amsmath,amsfonts,amssymb,amsthm,epsfig,epstopdf,titling,url,array,color,soul,multicol}&#10;\pagestyle{empty}&#10;\begin{document}&#10;&#10;\boldmath&#10;\begin{equation*}&#10;F_X(3)-F_X(1),&#10;\end{equation*}&#10;&#10;&#10;\end{document}"/>
  <p:tag name="IGUANATEXSIZE" val="23"/>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059.618"/>
  <p:tag name="LATEXADDIN" val="\documentclass{article}&#10;\usepackage{amsmath,amsfonts,amssymb,amsthm,epsfig,epstopdf,titling,url,array,color,soul,multicol}&#10;\pagestyle{empty}&#10;\begin{document}&#10;&#10;\boldmath&#10;\begin{equation*}\color{red}&#10;\textbf{normcdf}(3,2,sqrt(0.5))-\textbf{normcdf}(1,2,sqrt(0.5)) &#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848.8939"/>
  <p:tag name="LATEXADDIN" val="\documentclass{article}&#10;\usepackage{amsmath,amsfonts,amssymb,amsthm,epsfig,epstopdf,titling,url,array,color,soul,multicol}&#10;\pagestyle{empty}&#10;\begin{document}&#10;&#10;\boldmath&#10;\begin{equation*}&#10;X \sim N(\mu, \sigma^2)&#10;\end{equation*}&#10;&#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3397.825"/>
  <p:tag name="LATEXADDIN" val="\documentclass{article}&#10;\usepackage{amsmath,amsfonts,amssymb,amsthm,epsfig,epstopdf,titling,url,array,color,soul,multicol}&#10;\pagestyle{empty}&#10;\begin{document}&#10;&#10;\boldmath&#10;\begin{align*}&#10;P(|X-\mu|\leq \sigma) &amp; = P(\mu - \sigma \leq X \leq \mu +\sigma) \\&#10;&amp; = \Phi\left( \frac{\mu+\sigma-\mu}{\sigma} \right) - \Phi\left( \frac{\mu -\sigma-\mu}{\sigma} \right) \\&#10;&amp; = \Phi(1) - \Phi(-1) = 2\Phi(1)- 1 = 0.6827&#10;\end{align*}&#10;&#10;&#10;\end{document}"/>
  <p:tag name="IGUANATEXSIZE" val="22"/>
  <p:tag name="IGUANATEXCURSOR" val="310"/>
  <p:tag name="TRANSPARENCY" val="True"/>
  <p:tag name="FILENAME" val=""/>
  <p:tag name="LATEXENGINEID" val="0"/>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3466.067"/>
  <p:tag name="LATEXADDIN" val="\documentclass{article}&#10;\usepackage{amsmath,amsfonts,amssymb,amsthm,epsfig,epstopdf,titling,url,array,color,soul,multicol}&#10;\pagestyle{empty}&#10;\begin{document}&#10;&#10;\boldmath&#10;\begin{align*}&#10;P(|X-\mu|\leq 3\sigma) &amp; = P(\mu - 3\sigma \leq X \leq \mu +3\sigma) \\&#10;&amp; = \Phi\left( \frac{\mu+3\sigma-\mu}{\sigma} \right) - \Phi\left( \frac{\mu -3\sigma-\mu}{\sigma} \right) \\&#10;&amp; = \Phi(3) - \Phi(-3) = 2\Phi(3)- 1 = 0.9973&#10;\end{align*}&#10;&#10;&#10;\end{document}"/>
  <p:tag name="IGUANATEXSIZE" val="22"/>
  <p:tag name="IGUANATEXCURSOR" val="394"/>
  <p:tag name="TRANSPARENCY" val="True"/>
  <p:tag name="FILENAME" val=""/>
  <p:tag name="LATEXENGINEID" val="0"/>
  <p:tag name="TEMPFOLDER" val="c:\temp\"/>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991.376"/>
  <p:tag name="LATEXADDIN" val="\documentclass{article}&#10;\usepackage{amsmath,amsfonts,amssymb,amsthm,epsfig,epstopdf,titling,url,array,color,soul,multicol}&#10;\pagestyle{empty}&#10;\begin{document}&#10;&#10;\boldmath&#10;\begin{equation*}&#10;X \sim N(\mu_X, \sigma_X^2)&#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745.4069"/>
  <p:tag name="LATEXADDIN" val="\documentclass{article}&#10;\usepackage{amsmath,amsfonts,amssymb,amsthm,epsfig,epstopdf,titling,url,array,color,soul,multicol}&#10;\pagestyle{empty}&#10;\begin{document}&#10;&#10;\boldmath&#10;\begin{equation*}&#10;Y=aX+b&#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98.8751"/>
  <p:tag name="LATEXADDIN" val="\documentclass{article}&#10;\usepackage{amsmath,amsfonts,amssymb,amsthm,epsfig,epstopdf,titling,url,array,color,soul,multicol}&#10;\pagestyle{empty}&#10;\begin{document}&#10;&#10;\boldmath&#10;\begin{equation*}&#10;a\leq x_1 \leq x_2 \leq b&#10;\end{equation*}&#10;&#10;&#10;\end{document}"/>
  <p:tag name="IGUANATEXSIZE" val="24"/>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464.9419"/>
  <p:tag name="LATEXADDIN" val="\documentclass{article}&#10;\usepackage{amsmath,amsfonts,amssymb,amsthm,epsfig,epstopdf,titling,url,array,color,soul,multicol}&#10;\pagestyle{empty}&#10;\begin{document}&#10;&#10;\boldmath&#10;\begin{equation*}&#10;a,b \in \mathbb{R}&#10;\end{equation*}&#10;&#10;&#10;\end{document}"/>
  <p:tag name="IGUANATEXSIZE" val="24"/>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963.6295"/>
  <p:tag name="LATEXADDIN" val="\documentclass{article}&#10;\usepackage{amsmath,amsfonts,amssymb,amsthm,epsfig,epstopdf,titling,url,array,color,soul,multicol}&#10;\pagestyle{empty}&#10;\begin{document}&#10;&#10;\boldmath&#10;\begin{equation*}&#10;Y \sim N(\mu_Y, \sigma_Y^2)&#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1805.774"/>
  <p:tag name="LATEXADDIN" val="\documentclass{article}&#10;\usepackage{amsmath,amsfonts,amssymb,amsthm,epsfig,epstopdf,titling,url,array,color,soul,multicol}&#10;\pagestyle{empty}&#10;\begin{document}&#10;&#10;\boldmath&#10;\begin{equation*}&#10;\mu_Y=a\mu_X+b, \hspace{10pt} \sigma^2_Y=a^2 \sigma_X^2.&#10;\end{equation*}&#10;&#10;&#10;\end{document}"/>
  <p:tag name="IGUANATEXSIZE" val="24"/>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94.938"/>
  <p:tag name="LATEXADDIN" val="\documentclass{article}&#10;\usepackage{amsmath,amsfonts,amssymb,amsthm,epsfig,epstopdf,titling,url,array,color,soul,multicol}&#10;\pagestyle{empty}&#10;\begin{document}&#10;&#10;\boldmath&#10;\begin{equation*}&#10;E[Y] = E[aX+b] = aEX + b = a\mu + b,&#10;\end{equation*}&#10;&#10;&#10;\end{document}"/>
  <p:tag name="IGUANATEXSIZE" val="22"/>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2732.658"/>
  <p:tag name="LATEXADDIN" val="\documentclass{article}&#10;\usepackage{amsmath,amsfonts,amssymb,amsthm,epsfig,epstopdf,titling,url,array,color,soul,multicol}&#10;\pagestyle{empty}&#10;\begin{document}&#10;&#10;\boldmath&#10;\begin{equation*}&#10;\textbf{Var}(Y) = \textbf{Var}(aX+b) = a^2 \textbf{Var}(X) = a^2 \sigma^2.&#10;\end{equation*}&#10;&#10;&#10;\end{document}"/>
  <p:tag name="IGUANATEXSIZE" val="22"/>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62.3922"/>
  <p:tag name="LATEXADDIN" val="\documentclass{article}&#10;\usepackage{amsmath,amsfonts,amssymb,amsthm,epsfig,epstopdf,titling,url,array,color,soul,multicol}&#10;\pagestyle{empty}&#10;\begin{document}&#10;&#10;\boldmath&#10;\begin{equation*}&#10;X \sim N(2,0.5)&#10;\end{equation*}&#10;&#10;&#10;\end{document}"/>
  <p:tag name="IGUANATEXSIZE" val="23"/>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86.3892"/>
  <p:tag name="LATEXADDIN" val="\documentclass{article}&#10;\usepackage{amsmath,amsfonts,amssymb,amsthm,epsfig,epstopdf,titling,url,array,color,soul,multicol}&#10;\pagestyle{empty}&#10;\begin{document}&#10;&#10;\boldmath&#10;\begin{equation*}&#10;P(1 &lt; Y \leq 3).&#10;\end{equation*}&#10;&#10;&#10;\end{document}"/>
  <p:tag name="IGUANATEXSIZE" val="23"/>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737.1579"/>
  <p:tag name="LATEXADDIN" val="\documentclass{article}&#10;\usepackage{amsmath,amsfonts,amssymb,amsthm,epsfig,epstopdf,titling,url,array,color,soul,multicol}&#10;\pagestyle{empty}&#10;\begin{document}&#10;&#10;\boldmath&#10;\begin{equation*}&#10;Y = 2X -1&#10;\end{equation*}&#10;&#10;&#10;\end{document}"/>
  <p:tag name="IGUANATEXSIZE" val="23"/>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9.22"/>
  <p:tag name="LATEXADDIN" val="\documentclass{article}&#10;\usepackage{amsmath,amsfonts,amssymb,amsthm,epsfig,epstopdf,titling,url,array,color,soul,multicol}&#10;\pagestyle{empty}&#10;\begin{document}&#10;&#10;\boldmath&#10;\begin{equation*}&#10;\Gamma(\alpha) = \int_0^\infty x^{\alpha - 1} e^{-x} {\rm d}x, \hspace{10pt} \textbf{for }\alpha&gt;0.&#10;\end{equation*}&#10;&#10;&#10;\end{document}"/>
  <p:tag name="IGUANATEXSIZE" val="24"/>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909.261"/>
  <p:tag name="LATEXADDIN" val="\documentclass{article}&#10;\usepackage{amsmath,amsfonts,amssymb,amsthm,epsfig,epstopdf,titling,url,array,color,soul,multicol}&#10;\pagestyle{empty}&#10;\begin{document}&#10;&#10;\boldmath&#10;\begin{equation*}&#10;\Gamma(\alpha + 1) = \alpha\Gamma(\alpha), \hspace{10pt} \textbf{for } \alpha &gt; 0.&#10;\end{equation*}&#10;&#10;&#10;\end{document}"/>
  <p:tag name="IGUANATEXSIZE" val="24"/>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68.616"/>
  <p:tag name="LATEXADDIN" val="\documentclass{article}&#10;\usepackage{amsmath,amsfonts,amssymb,amsthm,epsfig,epstopdf,titling,url,array,color,soul,multicol}&#10;\pagestyle{empty}&#10;\begin{document}&#10;&#10;\boldmath&#10;\begin{equation*}&#10;R_X=\{x_1,x_2,...\}&#10;\end{equation*}&#10;&#10;&#10;\end{document}"/>
  <p:tag name="IGUANATEXSIZE" val="23"/>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1667.042"/>
  <p:tag name="LATEXADDIN" val="\documentclass{article}&#10;\usepackage{amsmath,amsfonts,amssymb,amsthm,epsfig,epstopdf,titling,url,array,color,soul,multicol}&#10;\pagestyle{empty}&#10;\begin{document}&#10;&#10;\boldmath&#10;\begin{equation*}&#10;P(X \in [x_1,x_2]) =\frac{x_2-x_1}{b-a},&#10;\end{equation*}&#10;&#10;&#10;\end{document}"/>
  <p:tag name="IGUANATEXSIZE" val="24"/>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679.79"/>
  <p:tag name="LATEXADDIN" val="\documentclass{article}&#10;\usepackage{amsmath,amsfonts,amssymb,amsthm,epsfig,epstopdf,titling,url,array,color,soul,multicol}&#10;\pagestyle{empty}&#10;\begin{document}&#10;&#10;\boldmath&#10;\begin{equation*}&#10;\Gamma(n) = (n - 1)!, \textbf{ for } n \in \mathbb{N} ;&#10;\end{equation*}&#10;&#10;&#10;\end{document}"/>
  <p:tag name="IGUANATEXSIZE" val="24"/>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78.853"/>
  <p:tag name="LATEXADDIN" val="\documentclass{article}&#10;\usepackage{amsmath,amsfonts,amssymb,amsthm,epsfig,epstopdf,titling,url,array,color,soul,multicol}&#10;\pagestyle{empty}&#10;\begin{document}&#10;&#10;\boldmath&#10;\begin{equation*}\color{blue}&#10;X \sim Gamma(\alpha,\lambda)&#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1874.766"/>
  <p:tag name="LATEXADDIN" val="\documentclass{article}&#10;\usepackage{amsmath,amsfonts,amssymb,amsthm,epsfig,epstopdf,titling,url,array,color,soul,multicol}&#10;\pagestyle{empty}&#10;\begin{document}&#10;&#10;\boldmath&#10;\begin{equation*}&#10;f_X(x) = \frac{\lambda^{\alpha} x^{\alpha-1} e^{-\lambda x}}{\Gamma(\alpha)} \hspace {15pt} x &gt; 0&#10;\end{equation*}&#10;&#10;&#10;\end{document}"/>
  <p:tag name="IGUANATEXSIZE" val="24"/>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21.4473"/>
  <p:tag name="LATEXADDIN" val="\documentclass{article}&#10;\usepackage{amsmath,amsfonts,amssymb,amsthm,epsfig,epstopdf,titling,url,array,color,soul,multicol}&#10;\pagestyle{empty}&#10;\begin{document}&#10;&#10;\boldmath&#10;\begin{equation*}&#10;\alpha = 1:&#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454.818"/>
  <p:tag name="LATEXADDIN" val="\documentclass{article}&#10;\usepackage{amsmath,amsfonts,amssymb,amsthm,epsfig,epstopdf,titling,url,array,color,soul,multicol}&#10;\pagestyle{empty}&#10;\begin{document}&#10;&#10;\boldmath&#10;\begin{equation*}&#10;f_X(x) = \lambda e^{-\lambda x} \hspace{15pt} x &gt; 0&#10;\end{equation*}&#10;&#10;&#10;\end{document}"/>
  <p:tag name="IGUANATEXSIZE" val="24"/>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29.246"/>
  <p:tag name="LATEXADDIN" val="\documentclass{article}&#10;\usepackage{amsmath,amsfonts,amssymb,amsthm,epsfig,epstopdf,titling,url,array,color,soul,multicol}&#10;\pagestyle{empty}&#10;\begin{document}&#10;&#10;\boldmath&#10;\begin{equation*}&#10;Gamma(1,\lambda) = Exponential(\lambda)&#10;\end{equation*}&#10;&#10;&#10;\end{document}"/>
  <p:tag name="IGUANATEXSIZE" val="24"/>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39.482"/>
  <p:tag name="LATEXADDIN" val="\documentclass{article}&#10;\usepackage{amsmath,amsfonts,amssymb,amsthm,epsfig,epstopdf,titling,url,array,color,soul,multicol}&#10;\pagestyle{empty}&#10;\begin{document}&#10;&#10;\boldmath&#10;\begin{equation*}&#10;X_1,X_2,\cdots, X_n \sim Exponential(\lambda)&#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947.8815"/>
  <p:tag name="LATEXADDIN" val="\documentclass{article}&#10;\usepackage{amsmath,amsfonts,amssymb,amsthm,epsfig,epstopdf,titling,url,array,color,soul,multicol}&#10;\pagestyle{empty}&#10;\begin{document}&#10;&#10;\boldmath&#10;\begin{equation*}&#10;X_1,X_2,\cdots, X_n&#10;\end{equation*}&#10;&#10;&#10;\end{document}"/>
  <p:tag name="IGUANATEXSIZE" val="24"/>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94.713"/>
  <p:tag name="LATEXADDIN" val="\documentclass{article}&#10;\usepackage{amsmath,amsfonts,amssymb,amsthm,epsfig,epstopdf,titling,url,array,color,soul,multicol}&#10;\pagestyle{empty}&#10;\begin{document}&#10;&#10;\boldmath&#10;\begin{equation*}&#10;X_1+X_2+\cdots+ X_n \sim Gamma(n,\lambda)&#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4.856"/>
  <p:tag name="LATEXADDIN" val="\documentclass{article}&#10;\usepackage{amsmath,amsfonts,amssymb,amsthm,epsfig,epstopdf,titling,url,array,color,soul,multicol}&#10;\pagestyle{empty}&#10;\begin{document}&#10;&#10;\boldmath&#10;\begin{equation*}&#10;f_X(x) = \frac{d}{dx} F_X(x),&#10;\end{equation*}&#10;&#10;&#10;\end{document}"/>
  <p:tag name="IGUANATEXSIZE" val="24"/>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2"/>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60.9674"/>
  <p:tag name="LATEXADDIN" val="\documentclass{article}&#10;\usepackage{amsmath,amsfonts,amssymb,amsthm,epsfig,epstopdf,titling,url,array,color,soul,multicol}&#10;\pagestyle{empty}&#10;\begin{document}&#10;&#10;\boldmath&#10;\begin{equation*}&#10;u(x)&#10;\end{equatio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32.3959"/>
  <p:tag name="LATEXADDIN" val="\documentclass{article}&#10;\usepackage{amsmath,amsfonts,amssymb,amsthm,epsfig,epstopdf,titling,url,array,color,soul,multicol}&#10;\pagestyle{empty}&#10;\begin{document}&#10;&#10;\boldmath&#10;\begin{equation*}&#10;u(x), \ \frac{d}{dx} u(x)&#10;\end{equation*}&#10;&#10;&#10;\end{document}"/>
  <p:tag name="IGUANATEXSIZE" val="24"/>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7.4841"/>
  <p:tag name="LATEXADDIN" val="\documentclass{article}&#10;\usepackage{amsmath,amsfonts,amssymb,amsthm,epsfig,epstopdf,titling,url,array,color,soul,multicol}&#10;\pagestyle{empty}&#10;\begin{document}&#10;&#10;\boldmath&#10;\begin{equation*}&#10;\Rightarrow &#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4.4695"/>
  <p:tag name="LATEXADDIN" val="\documentclass{article}&#10;\usepackage{amsmath,amsfonts,amssymb,amsthm,epsfig,epstopdf,titling,url,array,color,soul,multicol}&#10;\pagestyle{empty}&#10;\begin{document}&#10;&#10;\boldmath&#10;\begin{equation*}&#10;\delta (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224.597"/>
  <p:tag name="LATEXADDIN" val="\documentclass{article}&#10;\usepackage{amsmath,amsfonts,amssymb,amsthm,epsfig,epstopdf,titling,url,array,color,soul,multicol}&#10;\pagestyle{empty}&#10;\begin{document}&#10;&#10;\boldmath&#10;\begin{equation*}&#10;u(x) = \begin{cases}&#10;        1  &amp;  \quad  x \geq 0 \\&#10;        0   &amp; \quad \textbf{else}&#10;\end{cases}&#10;\end{equation*}&#10;&#10;&#10;\end{document}"/>
  <p:tag name="IGUANATEXSIZE" val="22"/>
  <p:tag name="IGUANATEXCURSOR" val="254"/>
  <p:tag name="TRANSPARENCY" val="True"/>
  <p:tag name="FILENAME" val=""/>
  <p:tag name="LATEXENGINEID" val="0"/>
  <p:tag name="TEMPFOLDER" val="c:\temp\"/>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4.4695"/>
  <p:tag name="LATEXADDIN" val="\documentclass{article}&#10;\usepackage{amsmath,amsfonts,amssymb,amsthm,epsfig,epstopdf,titling,url,array,color,soul,multicol}&#10;\pagestyle{empty}&#10;\begin{document}&#10;&#10;\boldmath&#10;\begin{equation*}\color{blue}&#10;\delta (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2.48969"/>
  <p:tag name="LATEXADDIN" val="\documentclass{article}&#10;\usepackage{amsmath,amsfonts,amssymb,amsthm,epsfig,epstopdf,titling,url,array,color,soul,multicol}&#10;\pagestyle{empty}&#10;\begin{document}&#10;&#10;\boldmath&#10;\begin{equation*}&#10;\alpha&#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15.1481"/>
  <p:tag name="LATEXADDIN" val="\documentclass{article}&#10;\usepackage{amsmath,amsfonts,amssymb,amsthm,epsfig,epstopdf,titling,url,array,color,soul,multicol}&#10;\pagestyle{empty}&#10;\begin{document}&#10;&#10;\boldmath&#10;\begin{equation*}&#10;\int\delta(x) dx = 1&#10;\end{equation*}&#10;&#10;&#10;\end{document}"/>
  <p:tag name="IGUANATEXSIZE" val="22"/>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1469.066"/>
  <p:tag name="LATEXADDIN" val="\documentclass{article}&#10;\usepackage{amsmath,amsfonts,amssymb,amsthm,epsfig,epstopdf,titling,url,array,color,soul,multicol}&#10;\pagestyle{empty}&#10;\begin{document}&#10;&#10;\boldmath&#10;\begin{equation*}&#10;\alpha = 0 \Rightarrow \delta(0) = \frac{1}{\alpha} = \infty&#10;\end{equation*}&#10;&#10;&#10;\end{document}"/>
  <p:tag name="IGUANATEXSIZE" val="22"/>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60.592"/>
  <p:tag name="LATEXADDIN" val="\documentclass{article}&#10;\usepackage{amsmath,amsfonts,amssymb,amsthm,epsfig,epstopdf,titling,url,array,color,soul,multicol}&#10;\pagestyle{empty}&#10;\begin{document}&#10;&#10;\boldmath&#10;\begin{equation*}&#10;F_X(x)=P(X \leq x):&#10;\end{equation*}&#10;&#10;&#10;\end{document}"/>
  <p:tag name="IGUANATEXSIZE" val="24"/>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280.09"/>
  <p:tag name="LATEXADDIN" val="\documentclass{article}&#10;\usepackage{amsmath,amsfonts,amssymb,amsthm,epsfig,epstopdf,titling,url,array,color,soul,multicol}&#10;\pagestyle{empty}&#10;\begin{document}&#10;&#10;\boldmath&#10;\begin{equation*}&#10;\delta(x) = \begin{cases}&#10;                \infty  &amp;  \quad x=0  \\&#10;                0 &amp;  \quad \textbf{else}&#10;\end{cases}&#10;\end{equation*}&#10;&#10;&#10;\end{document}"/>
  <p:tag name="IGUANATEXSIZE" val="22"/>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67.042"/>
  <p:tag name="LATEXADDIN" val="\documentclass{article}&#10;\usepackage{amsmath,amsfonts,amssymb,amsthm,epsfig,epstopdf,titling,url,array,color,soul,multicol}&#10;\pagestyle{empty}&#10;\begin{document}&#10;&#10;\boldmath&#10;\begin{equation*}&#10;\delta(x-x_0) = \begin{cases}&#10;                \infty  &amp;  \quad x=x_0  \\&#10;                0 &amp;  \quad \textbf{else}&#10;\end{cases}&#10;\end{equation*}&#10;&#10;&#10;\end{document}"/>
  <p:tag name="IGUANATEXSIZE" val="22"/>
  <p:tag name="IGUANATEXCURSOR" val="255"/>
  <p:tag name="TRANSPARENCY" val="True"/>
  <p:tag name="FILENAME" val=""/>
  <p:tag name="LATEXENGINEID" val="0"/>
  <p:tag name="TEMPFOLDER" val="c:\temp\"/>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591.6761"/>
  <p:tag name="LATEXADDIN" val="\documentclass{article}&#10;\usepackage{amsmath,amsfonts,amssymb,amsthm,epsfig,epstopdf,titling,url,array,color,soul,multicol}&#10;\pagestyle{empty}&#10;\begin{document}&#10;&#10;\boldmath&#10;\begin{equation*}&#10;g:\mathbb{R} \mapsto \mathbb{R}&#10;\end{equation*}&#10;&#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848.519"/>
  <p:tag name="LATEXADDIN" val="\documentclass{article}&#10;\usepackage{amsmath,amsfonts,amssymb,amsthm,epsfig,epstopdf,titling,url,array,color,soul,multicol}&#10;\pagestyle{empty}&#10;\begin{document}&#10;&#10;\boldmath&#10;\begin{equation*}&#10;\int_{-\infty}^{\infty} g(x) \delta(x-x_0) dx = g(x_0).&#10;\end{equation*}&#10;&#10;&#10;\end{document}"/>
  <p:tag name="IGUANATEXSIZE" val="24"/>
  <p:tag name="IGUANATEXCURSOR" val="242"/>
  <p:tag name="TRANSPARENCY" val="True"/>
  <p:tag name="FILENAME" val=""/>
  <p:tag name="LATEXENGINEID" val="0"/>
  <p:tag name="TEMPFOLDER" val="c:\temp\"/>
  <p:tag name="LATEXFORMHEIGHT" val="312"/>
  <p:tag name="LATEXFORMWIDTH" val="38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833.896"/>
  <p:tag name="LATEXADDIN" val="\documentclass{article}&#10;\usepackage{amsmath,amsfonts,amssymb,amsthm,epsfig,epstopdf,titling,url,array,color,soul,multicol}&#10;\pagestyle{empty}&#10;\begin{document}&#10;&#10;\boldmath&#10;\begin{equation*}&#10;\int_{-\infty}^{\infty} g(x) \delta(x-x_0) dx \approx \alpha \left(g(x_0). \frac{1}{\alpha}\right) = g(x_0).&#10;\end{equation*}&#10;&#10;&#10;\end{document}"/>
  <p:tag name="IGUANATEXSIZE" val="22"/>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8.9839"/>
  <p:tag name="LATEXADDIN" val="\documentclass{article}&#10;\usepackage{amsmath,amsfonts,amssymb,amsthm,epsfig,epstopdf,titling,url,array,color,soul,multicol}&#10;\pagestyle{empty}&#10;\begin{document}&#10;&#10;\boldmath&#10;\begin{equation*}&#10;x_0&#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82.48969"/>
  <p:tag name="LATEXADDIN" val="\documentclass{article}&#10;\usepackage{amsmath,amsfonts,amssymb,amsthm,epsfig,epstopdf,titling,url,array,color,soul,multicol}&#10;\pagestyle{empty}&#10;\begin{document}&#10;&#10;\boldmath&#10;\begin{equation*}&#10;\alpha&#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1060.367"/>
  <p:tag name="LATEXADDIN" val="\documentclass{article}&#10;\usepackage{amsmath,amsfonts,amssymb,amsthm,epsfig,epstopdf,titling,url,array,color,soul,multicol}&#10;\pagestyle{empty}&#10;\begin{document}&#10;&#10;\boldmath&#10;\begin{equation*}&#10;g(x). \frac{1}{\alpha} \approx \frac{1}{\alpha} g(x_0) &#10;\end{equation*}&#10;&#10;&#10;\end{document}"/>
  <p:tag name="IGUANATEXSIZE" val="18"/>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140.2324"/>
  <p:tag name="ORIGINALWIDTH" val="1071.616"/>
  <p:tag name="LATEXADDIN" val="\documentclass{article}&#10;\usepackage{amsmath,amsfonts,amssymb,amsthm,epsfig,epstopdf,titling,url,array,color,soul,multicol}&#10;\pagestyle{empty}&#10;\begin{document}&#10;&#10;\boldmath&#10;\begin{equation*}&#10;g(x) = 2(x^2+x),&#10;\end{equation*}&#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719.91"/>
  <p:tag name="LATEXADDIN" val="\documentclass{article}&#10;\usepackage{amsmath,amsfonts,amssymb,amsthm,epsfig,epstopdf,titling,url,array,color,soul,multicol}&#10;\pagestyle{empty}&#10;\begin{document}&#10;&#10;\boldmath&#10;\begin{equation*}&#10;\int_{-\infty}^{\infty} g(x) \delta(x-1) dx = g(1) = 2(1^2+1) = 4.&#10;\end{equation*}&#10;&#10;&#10;\end{document}"/>
  <p:tag name="IGUANATEXSIZE" val="24"/>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59.055"/>
  <p:tag name="LATEXADDIN" val="\documentclass{article}&#10;\usepackage{amsmath,amsfonts,amssymb,amsthm,epsfig,epstopdf,titling,url,array,color,soul,multicol}&#10;\pagestyle{empty}&#10;\begin{document}&#10;&#10;\boldmath&#10;\begin{equation*}&#10;F_X(x) =0, \hspace{20pt} \textbf{for } x &lt; a,&#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44.4695"/>
  <p:tag name="LATEXADDIN" val="\documentclass{article}&#10;\usepackage{amsmath,amsfonts,amssymb,amsthm,epsfig,epstopdf,titling,url,array,color,soul,multicol}&#10;\pagestyle{empty}&#10;\begin{document}&#10;&#10;\boldmath&#10;\begin{equation*}&#10;\delta (x)&#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280.09"/>
  <p:tag name="LATEXADDIN" val="\documentclass{article}&#10;\usepackage{amsmath,amsfonts,amssymb,amsthm,epsfig,epstopdf,titling,url,array,color,soul,multicol}&#10;\pagestyle{empty}&#10;\begin{document}&#10;&#10;\boldmath&#10;\begin{equation*}&#10;\delta(x) = \begin{cases}&#10;                \infty  &amp;  \quad x=0  \\&#10;                0 &amp;  \quad \textbf{else}&#10;\end{cases}&#10;\end{equation*}&#10;&#10;&#10;\end{document}"/>
  <p:tag name="IGUANATEXSIZE" val="20"/>
  <p:tag name="IGUANATEXCURSOR" val="293"/>
  <p:tag name="TRANSPARENCY" val="True"/>
  <p:tag name="FILENAME" val=""/>
  <p:tag name="LATEXENGINEID" val="0"/>
  <p:tag name="TEMPFOLDER" val="c:\temp\"/>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01.3873"/>
  <p:tag name="LATEXADDIN" val="\documentclass{article}&#10;\usepackage{amsmath,amsfonts,amssymb,amsthm,epsfig,epstopdf,titling,url,array,color,soul,multicol}&#10;\pagestyle{empty}&#10;\begin{document}&#10;&#10;\boldmath&#10;\begin{equation*}&#10;\delta(x)=\frac{d}{dx} u(x)&#10;\end{equation*}&#10;&#10;&#10;\end{document}"/>
  <p:tag name="IGUANATEXSIZE" val="20"/>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60.9674"/>
  <p:tag name="LATEXADDIN" val="\documentclass{article}&#10;\usepackage{amsmath,amsfonts,amssymb,amsthm,epsfig,epstopdf,titling,url,array,color,soul,multicol}&#10;\pagestyle{empty}&#10;\begin{document}&#10;&#10;\boldmath&#10;\begin{equation*}&#10;u(x)&#10;\end{equation*}&#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902.1373"/>
  <p:tag name="LATEXADDIN" val="\documentclass{article}&#10;\usepackage{amsmath,amsfonts,amssymb,amsthm,epsfig,epstopdf,titling,url,array,color,soul,multicol}&#10;\pagestyle{empty}&#10;\begin{document}&#10;&#10;\boldmath&#10;\begin{equation*}&#10;\int_{-\epsilon}^{\epsilon} \delta(x) dx =1&#10;\end{equation*}&#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46.4567"/>
  <p:tag name="LATEXADDIN" val="\documentclass{article}&#10;\usepackage{amsmath,amsfonts,amssymb,amsthm,epsfig,epstopdf,titling,url,array,color,soul,multicol}&#10;\pagestyle{empty}&#10;\begin{document}&#10;&#10;\boldmath&#10;\begin{equation*}&#10;\epsilon&gt;0.&#10;\end{equation*}&#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08.1365"/>
  <p:tag name="LATEXADDIN" val="\documentclass{article}&#10;\usepackage{amsmath,amsfonts,amssymb,amsthm,epsfig,epstopdf,titling,url,array,color,soul,multicol}&#10;\pagestyle{empty}&#10;\begin{document}&#10;&#10;\boldmath&#10;\begin{equation*}&#10;(x_0-\epsilon, x_0+\epsilon)&#10;\end{equation*}&#10;&#10;&#10;\end{document}"/>
  <p:tag name="IGUANATEXSIZE" val="22"/>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10.4612"/>
  <p:tag name="LATEXADDIN" val="\documentclass{article}&#10;\usepackage{amsmath,amsfonts,amssymb,amsthm,epsfig,epstopdf,titling,url,array,color,soul,multicol}&#10;\pagestyle{empty}&#10;\begin{document}&#10;&#10;\boldmath&#10;\begin{equation*}&#10;\epsilon&gt;0&#10;\end{equation*}&#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1.9685"/>
  <p:tag name="LATEXADDIN" val="\documentclass{article}&#10;\usepackage{amsmath,amsfonts,amssymb,amsthm,epsfig,epstopdf,titling,url,array,color,soul,multicol}&#10;\pagestyle{empty}&#10;\begin{document}&#10;&#10;\boldmath&#10;\begin{equation*}&#10;g(x)&#10;\end{equation*}&#10;&#10;&#10;\end{document}"/>
  <p:tag name="IGUANATEXSIZE" val="22"/>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324.7094"/>
  <p:tag name="ORIGINALWIDTH" val="3453.318"/>
  <p:tag name="LATEXADDIN" val="\documentclass{article}&#10;\usepackage{amsmath,amsfonts,amssymb,amsthm,epsfig,epstopdf,titling,url,array,color,soul,multicol}&#10;\pagestyle{empty}&#10;\begin{document}&#10;&#10;\boldmath&#10;\begin{equation*}&#10;\int_{-\infty}^{\infty} g(x) \delta(x-x_0) dx =\int_{x_0-\epsilon}^{x_0+\epsilon} g(x) \delta(x-x_0) dx = g(x_0).&#10;\end{equation*}&#10;&#10;&#10;\end{document}"/>
  <p:tag name="IGUANATEXSIZE" val="22"/>
  <p:tag name="IGUANATEXCURSOR" val="30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42.557"/>
  <p:tag name="LATEXADDIN" val="\documentclass{article}&#10;\usepackage{amsmath,amsfonts,amssymb,amsthm,epsfig,epstopdf,titling,url,array,color,soul,multicol}&#10;\pagestyle{empty}&#10;\begin{document}&#10;&#10;\boldmath&#10;\begin{equation*}&#10;F_X(x) =1, \hspace{20pt} \textbf{for } x \geq b.&#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color{blue}&#10;X&#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48.331"/>
  <p:tag name="LATEXADDIN" val="\documentclass{article}&#10;\usepackage{amsmath,amsfonts,amssymb,amsthm,epsfig,epstopdf,titling,url,array,color,soul,multicol}&#10;\pagestyle{empty}&#10;\begin{document}&#10;&#10;\boldmath&#10;\begin{equation*}&#10;R_X= \{x_1,x_2,x_3,\cdots\}&#10;\end{equation*}&#10;&#10;&#10;\end{document}"/>
  <p:tag name="IGUANATEXSIZE" val="24"/>
  <p:tag name="IGUANATEXCURSOR" val="214"/>
  <p:tag name="TRANSPARENCY" val="True"/>
  <p:tag name="FILENAME" val=""/>
  <p:tag name="LATEXENGINEID" val="0"/>
  <p:tag name="TEMPFOLDER" val="c:\temp\"/>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477.6903"/>
  <p:tag name="ORIGINALWIDTH" val="3173.603"/>
  <p:tag name="LATEXADDIN" val="\documentclass{article}&#10;\usepackage{amsmath,amsfonts,amssymb,amsthm,epsfig,epstopdf,titling,url,array,color,soul,multicol}&#10;\pagestyle{empty}&#10;\begin{document}&#10;&#10;\boldmath&#10;\begin{align*}&#10;F_X(x)&amp; =\sum_{x_k \in R_X} P_X(x_k)u(x-x_k)\\&#10;&amp; = P_X(x_1)u(x-x_1)+P_X(x_2)u(x-x_2)+ \cdots&#10;\end{align*}&#10;&#10;&#10;\end{document}"/>
  <p:tag name="IGUANATEXSIZE" val="22"/>
  <p:tag name="IGUANATEXCURSOR" val="276"/>
  <p:tag name="TRANSPARENCY" val="True"/>
  <p:tag name="FILENAME" val=""/>
  <p:tag name="LATEXENGINEID" val="0"/>
  <p:tag name="TEMPFOLDER" val="c:\temp\"/>
  <p:tag name="LATEXFORMHEIGHT" val="312"/>
  <p:tag name="LATEXFORMWIDTH" val="384"/>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2"/>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32.6959"/>
  <p:tag name="LATEXADDIN" val="\documentclass{article}&#10;\usepackage{amsmath,amsfonts,amssymb,amsthm,epsfig,epstopdf,titling,url,array,color,soul,multicol}&#10;\pagestyle{empty}&#10;\begin{document}&#10;&#10;\boldmath&#10;\begin{equation*}&#10;P_X(x_1)&#10;\end{equation*}&#10;&#10;&#10;\end{document}"/>
  <p:tag name="IGUANATEXSIZE" val="16"/>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32.6959"/>
  <p:tag name="LATEXADDIN" val="\documentclass{article}&#10;\usepackage{amsmath,amsfonts,amssymb,amsthm,epsfig,epstopdf,titling,url,array,color,soul,multicol}&#10;\pagestyle{empty}&#10;\begin{document}&#10;&#10;\boldmath&#10;\begin{equation*}&#10;P_X(x_3)&#10;\end{equation*}&#10;&#10;&#10;\end{document}"/>
  <p:tag name="IGUANATEXSIZE" val="16"/>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32.6959"/>
  <p:tag name="LATEXADDIN" val="\documentclass{article}&#10;\usepackage{amsmath,amsfonts,amssymb,amsthm,epsfig,epstopdf,titling,url,array,color,soul,multicol}&#10;\pagestyle{empty}&#10;\begin{document}&#10;&#10;\boldmath&#10;\begin{equation*}&#10;P_X(x_2)&#10;\end{equation*}&#10;&#10;&#10;\end{document}"/>
  <p:tag name="IGUANATEXSIZE" val="16"/>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5.9843"/>
  <p:tag name="LATEXADDIN" val="\documentclass{article}&#10;\usepackage{amsmath,amsfonts,amssymb,amsthm,epsfig,epstopdf,titling,url,array,color,soul,multicol}&#10;\pagestyle{empty}&#10;\begin{document}&#10;&#10;\boldmath&#10;\begin{equation*}&#10;x_1&#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2339"/>
  <p:tag name="LATEXADDIN" val="\documentclass{article}&#10;\usepackage{amsmath,amsfonts,amssymb,amsthm,epsfig,epstopdf,titling,url,array,color,soul,multicol}&#10;\pagestyle{empty}&#10;\begin{document}&#10;&#10;\boldmath&#10;\begin{equation*}&#10;x_2&#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8.9839"/>
  <p:tag name="LATEXADDIN" val="\documentclass{article}&#10;\usepackage{amsmath,amsfonts,amssymb,amsthm,epsfig,epstopdf,titling,url,array,color,soul,multicol}&#10;\pagestyle{empty}&#10;\begin{document}&#10;&#10;\boldmath&#10;\begin{equation*}&#10;x_3&#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2107.987"/>
  <p:tag name="LATEXADDIN" val="\documentclass{article}&#10;\usepackage{amsmath,amsfonts,amssymb,amsthm,epsfig,epstopdf,titling,url,array,color,soul,multicol}&#10;\pagestyle{empty}&#10;\begin{document}&#10;&#10;\boldmath&#10;\begin{equation*}&#10;F_X(x) =\frac{x-a}{b-a}, \hspace{20pt} \textbf{for } a \leq x \leq b,&#10;\end{equation*}&#10;&#10;&#10;\end{document}"/>
  <p:tag name="IGUANATEXSIZE" val="24"/>
  <p:tag name="IGUANATEXCURSOR" val="256"/>
  <p:tag name="TRANSPARENCY" val="True"/>
  <p:tag name="FILENAME" val=""/>
  <p:tag name="LATEXENGINEID" val="0"/>
  <p:tag name="TEMPFOLDER" val="c:\temp\"/>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697.038"/>
  <p:tag name="LATEXADDIN" val="\documentclass{article}&#10;\usepackage{amsmath,amsfonts,amssymb,amsthm,epsfig,epstopdf,titling,url,array,color,soul,multicol}&#10;\pagestyle{empty}&#10;\begin{document}&#10;&#10;\boldmath&#10;\begin{equation*}&#10;a_k = P(X=x_k) = P_X(x_k),&#10;\end{equation*}&#10;&#10;&#10;\end{document}"/>
  <p:tag name="IGUANATEXSIZE" val="24"/>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695.1631"/>
  <p:tag name="ORIGINALWIDTH" val="2654.668"/>
  <p:tag name="LATEXADDIN" val="\documentclass{article}&#10;\usepackage{amsmath,amsfonts,amssymb,amsthm,epsfig,epstopdf,titling,url,array,color,soul,multicol}&#10;\pagestyle{empty}&#10;\begin{document}&#10;&#10;\boldmath&#10;\begin{align*}&#10;f_X(x) &amp; = \frac{d}{dx}F_X(x) = \frac{d}{dx}\sum_{x_k \in R_X} a_k u(x-x_k)\\ &#10;&amp; = \sum_{x_k \in R_X} a_k\delta(x-x_k).&#10;\end{align*}&#10;&#10;&#10;\end{document}"/>
  <p:tag name="IGUANATEXSIZE" val="22"/>
  <p:tag name="IGUANATEXCURSOR" val="263"/>
  <p:tag name="TRANSPARENCY" val="True"/>
  <p:tag name="FILENAME" val=""/>
  <p:tag name="LATEXENGINEID" val="0"/>
  <p:tag name="TEMPFOLDER" val="c:\temp\"/>
  <p:tag name="LATEXFORMHEIGHT" val="312"/>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5.9843"/>
  <p:tag name="LATEXADDIN" val="\documentclass{article}&#10;\usepackage{amsmath,amsfonts,amssymb,amsthm,epsfig,epstopdf,titling,url,array,color,soul,multicol}&#10;\pagestyle{empty}&#10;\begin{document}&#10;&#10;\boldmath&#10;\begin{equation*}&#10;x_1&#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2339"/>
  <p:tag name="LATEXADDIN" val="\documentclass{article}&#10;\usepackage{amsmath,amsfonts,amssymb,amsthm,epsfig,epstopdf,titling,url,array,color,soul,multicol}&#10;\pagestyle{empty}&#10;\begin{document}&#10;&#10;\boldmath&#10;\begin{equation*}&#10;x_2&#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8.9839"/>
  <p:tag name="LATEXADDIN" val="\documentclass{article}&#10;\usepackage{amsmath,amsfonts,amssymb,amsthm,epsfig,epstopdf,titling,url,array,color,soul,multicol}&#10;\pagestyle{empty}&#10;\begin{document}&#10;&#10;\boldmath&#10;\begin{equation*}&#10;x_3&#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0.4837"/>
  <p:tag name="LATEXADDIN" val="\documentclass{article}&#10;\usepackage{amsmath,amsfonts,amssymb,amsthm,epsfig,epstopdf,titling,url,array,color,soul,multicol}&#10;\pagestyle{empty}&#10;\begin{document}&#10;&#10;\boldmath&#10;\begin{equation*}&#10;x_4&#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05.6618"/>
  <p:tag name="LATEXADDIN" val="\documentclass{article}&#10;\usepackage{amsmath,amsfonts,amssymb,amsthm,epsfig,epstopdf,titling,url,array,color,soul,multicol}&#10;\pagestyle{empty}&#10;\begin{document}&#10;&#10;\boldmath&#10;\begin{equation*}&#10;a_1 \delta(x-x_1)&#10;\end{equation*}&#10;&#10;&#10;\end{document}"/>
  <p:tag name="IGUANATEXSIZE" val="18"/>
  <p:tag name="IGUANATEXCURSOR" val="204"/>
  <p:tag name="TRANSPARENCY" val="True"/>
  <p:tag name="FILENAME" val=""/>
  <p:tag name="LATEXENGINEID" val="0"/>
  <p:tag name="TEMPFOLDER" val="c:\temp\"/>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05.6618"/>
  <p:tag name="LATEXADDIN" val="\documentclass{article}&#10;\usepackage{amsmath,amsfonts,amssymb,amsthm,epsfig,epstopdf,titling,url,array,color,soul,multicol}&#10;\pagestyle{empty}&#10;\begin{document}&#10;&#10;\boldmath&#10;\begin{equation*}&#10;a_2 \delta(x-x_2)&#10;\end{equation*}&#10;&#10;&#10;\end{document}"/>
  <p:tag name="IGUANATEXSIZE" val="18"/>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05.6618"/>
  <p:tag name="LATEXADDIN" val="\documentclass{article}&#10;\usepackage{amsmath,amsfonts,amssymb,amsthm,epsfig,epstopdf,titling,url,array,color,soul,multicol}&#10;\pagestyle{empty}&#10;\begin{document}&#10;&#10;\boldmath&#10;\begin{equation*}&#10;a_3 \delta(x-x_3)&#10;\end{equation*}&#10;&#10;&#10;\end{document}"/>
  <p:tag name="IGUANATEXSIZE" val="18"/>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6.34"/>
  <p:tag name="LATEXADDIN" val="\documentclass{article}&#10;\usepackage{amsmath,amsfonts,amssymb,amsthm,epsfig,epstopdf,titling,url,array,color,soul,multicol}&#10;\pagestyle{empty}&#10;\begin{document}&#10;&#10;\boldmath&#10;\begin{equation*}&#10;R_X=\{x_1,x_2,x_3,...\}&#10;\end{equation*}&#10;&#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37.1953"/>
  <p:tag name="LATEXADDIN" val="\documentclass{article}&#10;\usepackage{amsmath,amsfonts,amssymb,amsthm,epsfig,epstopdf,titling,url,array,color,soul,multicol}&#10;\pagestyle{empty}&#10;\begin{document}&#10;&#10;\boldmath&#10;\begin{equation*}&#10;P_X(x_k)&#10;\end{equation*}&#10;&#10;&#10;\end{document}"/>
  <p:tag name="IGUANATEXSIZE" val="24"/>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2017.248"/>
  <p:tag name="LATEXADDIN" val="\documentclass{article}&#10;\usepackage{amsmath,amsfonts,amssymb,amsthm,epsfig,epstopdf,titling,url,array,color,soul,multicol}&#10;\pagestyle{empty}&#10;\begin{document}&#10;&#10;\boldmath&#10;\begin{equation*}&#10;f_X(x)=\sum_{x_k \in R_X} P_X(x_k)\delta(x-x_k).&#10;\end{equation*}&#10;&#10;&#10;\end{document}"/>
  <p:tag name="IGUANATEXSIZE" val="24"/>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127.109"/>
  <p:tag name="LATEXADDIN" val="\documentclass{article}&#10;\usepackage{amsmath,amsfonts,amssymb,amsthm,epsfig,epstopdf,titling,url,array,color,soul,multicol}&#10;\pagestyle{empty}&#10;\begin{document}&#10;&#10;\boldmath&#10;\begin{equation*}&#10;\int_{-\infty}^{+\infty} f_X(x) dx = 1 &#10;\end{equation*}&#10;&#10;&#10;\end{document}"/>
  <p:tag name="IGUANATEXSIZE" val="24"/>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364.xml><?xml version="1.0" encoding="utf-8"?>
<p:tagLst xmlns:a="http://schemas.openxmlformats.org/drawingml/2006/main" xmlns:r="http://schemas.openxmlformats.org/officeDocument/2006/relationships" xmlns:p="http://schemas.openxmlformats.org/presentationml/2006/main">
  <p:tag name="OUTPUTDPI" val="1200"/>
  <p:tag name="ORIGINALHEIGHT" val="1136.108"/>
  <p:tag name="ORIGINALWIDTH" val="2935.133"/>
  <p:tag name="LATEXADDIN" val="\documentclass{article}&#10;\usepackage{amsmath,amsfonts,amssymb,amsthm,epsfig,epstopdf,titling,url,array,color,soul,multicol}&#10;\pagestyle{empty}&#10;\begin{document}&#10;&#10;\boldmath&#10;\begin{align*}&#10;\int_{-\infty}^{+\infty} f_X(x)dx &amp; = \int_{-\infty}^{+\infty} \sum_{x_k \in R_X} a_k\delta(x-x_k). dx \\&#10;&amp; = \sum_{x_k \in R_X} a_k \int_{-\infty}^{+\infty} \delta(x-x_k). dx \\&#10;&amp; = \sum_{x_k \in R_X} a_k = \sum_{x_k \in R_X} P_X(x_k) =1.&#10;\end{align*}&#10;&#10;&#10;\end{document}"/>
  <p:tag name="IGUANATEXSIZE" val="22"/>
  <p:tag name="IGUANATEXCURSOR" val="316"/>
  <p:tag name="TRANSPARENCY" val="True"/>
  <p:tag name="FILENAME" val=""/>
  <p:tag name="LATEXENGINEID" val="0"/>
  <p:tag name="TEMPFOLDER" val="c:\temp\"/>
  <p:tag name="LATEXFORMHEIGHT" val="312"/>
  <p:tag name="LATEXFORMWIDTH" val="384"/>
  <p:tag name="LATEXFORMWRAP" val="True"/>
  <p:tag name="BITMAPVECTOR" val="0"/>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487.064"/>
  <p:tag name="LATEXADDIN" val="\documentclass{article}&#10;\usepackage{amsmath,amsfonts,amssymb,amsthm,epsfig,epstopdf,titling,url,array,color,soul,multicol}&#10;\pagestyle{empty}&#10;\begin{document}&#10;&#10;\boldmath&#10;\begin{equation*}&#10;(\int_{-\infty}^{+\infty} \delta(x-x_k). dx = 1)&#10;\end{equation*}&#10;&#10;&#10;\end{document}"/>
  <p:tag name="IGUANATEXSIZE" val="18"/>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1257.593"/>
  <p:tag name="LATEXADDIN" val="\documentclass{article}&#10;\usepackage{amsmath,amsfonts,amssymb,amsthm,epsfig,epstopdf,titling,url,array,color,soul,multicol}&#10;\pagestyle{empty}&#10;\begin{document}&#10;&#10;\boldmath&#10;\begin{equation*}\color{blue}&#10;EX = \sum_k x_k P_X(x_k).&#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741.6573"/>
  <p:tag name="ORIGINALWIDTH" val="3327.334"/>
  <p:tag name="LATEXADDIN" val="\documentclass{article}&#10;\usepackage{amsmath,amsfonts,amssymb,amsthm,epsfig,epstopdf,titling,url,array,color,soul,multicol}&#10;\pagestyle{empty}&#10;\begin{document}&#10;&#10;\boldmath&#10;\begin{align*}&#10;EX &amp; =\int_{-\infty}^{\infty} xf_X(x)dx  &#10; =\int_{-\infty}^{\infty} x\sum_{x_k \in R_X} a_k\delta(x-x_k)dx \\&#10;&amp;  =\sum_{x_k \in R_X} a_k \int_{-\infty}^{\infty} x \delta(x-x_k)dx &#10;  =\sum_{x_k \in R_X} x_kP_X(x_k).&#10;\end{align*}&#10;&#10;&#10;\end{document}"/>
  <p:tag name="IGUANATEXSIZE" val="22"/>
  <p:tag name="IGUANATEXCURSOR" val="364"/>
  <p:tag name="TRANSPARENCY" val="True"/>
  <p:tag name="FILENAME" val=""/>
  <p:tag name="LATEXENGINEID" val="0"/>
  <p:tag name="TEMPFOLDER" val="c:\temp\"/>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3.24331"/>
  <p:tag name="LATEXADDIN" val="\documentclass{article}&#10;\usepackage{amsmath,amsfonts,amssymb,amsthm,epsfig,epstopdf,titling,url,array,color,soul,multicol}&#10;\pagestyle{empty}&#10;\begin{document}&#10;&#10;\boldmath&#10;\begin{equation*}&#10;\{&#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33.4833"/>
  <p:tag name="LATEXADDIN" val="\documentclass{article}&#10;\usepackage{amsmath,amsfonts,amssymb,amsthm,epsfig,epstopdf,titling,url,array,color,soul,multicol}&#10;\pagestyle{empty}&#10;\begin{document}&#10;&#10;\boldmath&#10;\begin{equation*}&#10;x_k&#10;\end{equation*}&#10;&#10;&#10;\end{document}"/>
  <p:tag name="IGUANATEXSIZE" val="22"/>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06.6367"/>
  <p:tag name="LATEXADDIN" val="\documentclass{article}&#10;\usepackage{amsmath,amsfonts,amssymb,amsthm,epsfig,epstopdf,titling,url,array,color,soul,multicol}&#10;\pagestyle{empty}&#10;\begin{document}&#10;&#10;\boldmath&#10;\begin{equation*}&#10;Uniform(a,b)&#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5.9843"/>
  <p:tag name="LATEXADDIN" val="\documentclass{article}&#10;\usepackage{amsmath,amsfonts,amssymb,amsthm,epsfig,epstopdf,titling,url,array,color,soul,multicol}&#10;\pagestyle{empty}&#10;\begin{document}&#10;&#10;\boldmath&#10;\begin{equation*}&#10;x_1&#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2339"/>
  <p:tag name="LATEXADDIN" val="\documentclass{article}&#10;\usepackage{amsmath,amsfonts,amssymb,amsthm,epsfig,epstopdf,titling,url,array,color,soul,multicol}&#10;\pagestyle{empty}&#10;\begin{document}&#10;&#10;\boldmath&#10;\begin{equation*}&#10;x_2&#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204.7244"/>
  <p:tag name="LATEXADDIN" val="\documentclass{article}&#10;\usepackage{amsmath,amsfonts,amssymb,amsthm,epsfig,epstopdf,titling,url,array,color,soul,multicol}&#10;\pagestyle{empty}&#10;\begin{document}&#10;&#10;\boldmath&#10;\begin{equation*}&#10;\xrightarrow{\frac{d}{dx}}&#10;\end{equation*}&#10;&#10;&#10;\end{document}"/>
  <p:tag name="IGUANATEXSIZE" val="24"/>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125.9843"/>
  <p:tag name="LATEXADDIN" val="\documentclass{article}&#10;\usepackage{amsmath,amsfonts,amssymb,amsthm,epsfig,epstopdf,titling,url,array,color,soul,multicol}&#10;\pagestyle{empty}&#10;\begin{document}&#10;&#10;\boldmath&#10;\begin{equation*}&#10;x_1&#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28.2339"/>
  <p:tag name="LATEXADDIN" val="\documentclass{article}&#10;\usepackage{amsmath,amsfonts,amssymb,amsthm,epsfig,epstopdf,titling,url,array,color,soul,multicol}&#10;\pagestyle{empty}&#10;\begin{document}&#10;&#10;\boldmath&#10;\begin{equation*}&#10;x_2&#10;\end{equation*}&#10;&#10;&#10;\end{document}"/>
  <p:tag name="IGUANATEXSIZE" val="18"/>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1.9685"/>
  <p:tag name="LATEXADDIN" val="\documentclass{article}&#10;\usepackage{amsmath,amsfonts,amssymb,amsthm,epsfig,epstopdf,titling,url,array,color,soul,multicol}&#10;\pagestyle{empty}&#10;\begin{document}&#10;&#10;\boldmath&#10;\begin{equation*}&#10;g(x)&#10;\end{equation*}&#10;&#10;&#10;\end{document}"/>
  <p:tag name="IGUANATEXSIZE" val="18"/>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944.507"/>
  <p:tag name="LATEXADDIN" val="\documentclass{article}&#10;\usepackage{amsmath,amsfonts,amssymb,amsthm,epsfig,epstopdf,titling,url,array,color,soul,multicol}&#10;\pagestyle{empty}&#10;\begin{document}&#10;&#10;\boldmath&#10;\begin{equation*}&#10;f_X(x)=\underbrace{\sum_{k} a_k \delta(x-x_k)} + \underbrace{g(x)},&#10;\end{equation*}&#10;&#10;&#10;\end{document}"/>
  <p:tag name="IGUANATEXSIZE" val="24"/>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37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2550.431"/>
  <p:tag name="LATEXADDIN" val="\documentclass{article}&#10;\usepackage{amsmath,amsfonts,amssymb,amsthm,epsfig,epstopdf,titling,url,array,color,soul,multicol}&#10;\pagestyle{empty}&#10;\begin{document}&#10;&#10;\boldmath&#10;\begin{equation*}&#10;\int_{-\infty}^{\infty} f_X(x)dx=\sum_{k} a_k + \int_{-\infty}^{\infty} g(x)dx=1.&#10;\end{equation*}&#10;&#10;&#10;\end{document}"/>
  <p:tag name="IGUANATEXSIZE" val="24"/>
  <p:tag name="IGUANATEXCURSOR" val="268"/>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54.2182"/>
  <p:tag name="LATEXADDIN" val="\documentclass{article}&#10;\usepackage{amsmath,amsfonts,amssymb,amsthm,epsfig,epstopdf,titling,url,array,color,soul,multicol}&#10;\pagestyle{empty}&#10;\begin{document}&#10;&#10;\boldmath&#10;\begin{equation*}&#10;[0,1]&#10;\end{equation*}&#10;&#10;&#10;\end{document}"/>
  <p:tag name="IGUANATEXSIZE" val="24"/>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07.124"/>
  <p:tag name="LATEXADDIN" val="\documentclass{article}&#10;\usepackage{amsmath,amsfonts,amssymb,amsthm,epsfig,epstopdf,titling,url,array,color,soul,multicol}&#10;\pagestyle{empty}&#10;\begin{document}&#10;&#10;\boldmath&#10;\begin{equation*}&#10;a_k=P(X=x_k)&#10;\end{equation*}&#10;&#10;&#10;\end{document}"/>
  <p:tag name="IGUANATEXSIZE" val="24"/>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21.9348"/>
  <p:tag name="LATEXADDIN" val="\documentclass{article}&#10;\usepackage{amsmath,amsfonts,amssymb,amsthm,epsfig,epstopdf,titling,url,array,color,soul,multicol}&#10;\pagestyle{empty}&#10;\begin{document}&#10;&#10;\boldmath&#10;\begin{equation*}&#10;g(x)\geq 0&#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59.093"/>
  <p:tag name="LATEXADDIN" val="\documentclass{article}&#10;\usepackage{amsmath,amsfonts,amssymb,amsthm,epsfig,epstopdf,titling,url,array,color,soul,multicol}&#10;\pagestyle{empty}&#10;\begin{document}&#10;&#10;\boldmath&#10;\begin{equation*}&#10;Y \sim Uniform(0,4),&#10;\end{equation*}&#10;&#10;&#10;\end{document}"/>
  <p:tag name="IGUANATEXSIZE" val="24"/>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381.327"/>
  <p:tag name="LATEXADDIN" val="\documentclass{article}&#10;\usepackage{amsmath,amsfonts,amssymb,amsthm,epsfig,epstopdf,titling,url,array,color,soul,multicol}&#10;\pagestyle{empty}&#10;\begin{document}&#10;&#10;\boldmath&#10;\begin{equation*}&#10;X = \begin{cases}&#10;2 \ \ \ &amp; Y \geq 2 \\&#10;Y \ \ \ &amp; 1&lt;Y&lt;2 \\&#10;1 \ \ \ &amp; Y &lt;1&#10;\end{cases}&#10;\end{equation*}&#10;&#10;&#10;\end{document}"/>
  <p:tag name="IGUANATEXSIZE" val="22"/>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60.74244"/>
  <p:tag name="LATEXADDIN" val="\documentclass{article}&#10;\usepackage{amsmath,amsfonts,amssymb,amsthm,epsfig,epstopdf,titling,url,array,color,soul,multicol}&#10;\pagestyle{empty}&#10;\begin{document}&#10;&#10;\boldmath&#10;\begin{equation*}&#10;0&#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7.74276"/>
  <p:tag name="LATEXADDIN" val="\documentclass{article}&#10;\usepackage{amsmath,amsfonts,amssymb,amsthm,epsfig,epstopdf,titling,url,array,color,soul,multicol}&#10;\pagestyle{empty}&#10;\begin{document}&#10;&#10;\boldmath&#10;\begin{equation*}&#10;2&#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85.7143"/>
  <p:tag name="LATEXADDIN" val="\documentclass{article}&#10;\usepackage{amsmath,amsfonts,amssymb,amsthm,epsfig,epstopdf,titling,url,array,color,soul,multicol}&#10;\pagestyle{empty}&#10;\begin{document}&#10;&#10;\boldmath&#10;\begin{equation*}&#10;g(Y)&#10;\end{equation*}&#10;&#10;&#10;\end{document}"/>
  <p:tag name="IGUANATEXSIZE" val="18"/>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4.237"/>
  <p:tag name="LATEXADDIN" val="\documentclass{article}&#10;\usepackage{amsmath,amsfonts,amssymb,amsthm,epsfig,epstopdf,titling,url,array,color,soul,multicol}&#10;\pagestyle{empty}&#10;\begin{document}&#10;&#10;\boldmath&#10;\begin{equation*}&#10;Y&#10;\end{equation*}&#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66.216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481.065"/>
  <p:tag name="LATEXADDIN" val="\documentclass{article}&#10;\usepackage{amsmath,amsfonts,amssymb,amsthm,epsfig,epstopdf,titling,url,array,color,soul,multicol}&#10;\pagestyle{empty}&#10;\begin{document}&#10;&#10;\boldmath&#10;\begin{equation*}&#10;g(.) = \begin{cases}&#10;2 \ \ \ &amp; Y \geq 2 \\&#10;Y \ \ \ &amp; 1&lt;Y&lt;2 \\&#10;1 \ \ \ &amp; Y &lt;1&#10;\end{cases}&#10;\end{equation*}&#10;&#10;&#10;\end{document}"/>
  <p:tag name="IGUANATEXSIZE" val="16"/>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60.74244"/>
  <p:tag name="LATEXADDIN" val="\documentclass{article}&#10;\usepackage{amsmath,amsfonts,amssymb,amsthm,epsfig,epstopdf,titling,url,array,color,soul,multicol}&#10;\pagestyle{empty}&#10;\begin{document}&#10;&#10;\boldmath&#10;\begin{equation*}&#10;0&#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7.74276"/>
  <p:tag name="LATEXADDIN" val="\documentclass{article}&#10;\usepackage{amsmath,amsfonts,amssymb,amsthm,epsfig,epstopdf,titling,url,array,color,soul,multicol}&#10;\pagestyle{empty}&#10;\begin{document}&#10;&#10;\boldmath&#10;\begin{equation*}&#10;2&#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3.74205"/>
  <p:tag name="LATEXADDIN" val="\documentclass{article}&#10;\usepackage{amsmath,amsfonts,amssymb,amsthm,epsfig,epstopdf,titling,url,array,color,soul,multicol}&#10;\pagestyle{empty}&#10;\begin{document}&#10;&#10;\boldmath&#10;\begin{equation*}&#10;4&#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37.4578"/>
  <p:tag name="LATEXADDIN" val="\documentclass{article}&#10;\usepackage{amsmath,amsfonts,amssymb,amsthm,epsfig,epstopdf,titling,url,array,color,soul,multicol}&#10;\pagestyle{empty}&#10;\begin{document}&#10;&#10;\boldmath&#10;\begin{equation*}&#10;f_Y(y)&#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269.2164"/>
  <p:tag name="ORIGINALWIDTH" val="71.99102"/>
  <p:tag name="LATEXADDIN" val="\documentclass{article}&#10;\usepackage{amsmath,amsfonts,amssymb,amsthm,epsfig,epstopdf,titling,url,array,color,soul,multicol}&#10;\pagestyle{empty}&#10;\begin{document}&#10;&#10;\boldmath&#10;\begin{equation*}&#10;\frac{1}{4}&#10;\end{equation*}&#10;&#10;&#10;\end{document}"/>
  <p:tag name="IGUANATEXSIZE" val="20"/>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21.2224"/>
  <p:tag name="LATEXADDIN" val="\documentclass{article}&#10;\usepackage{amsmath,amsfonts,amssymb,amsthm,epsfig,epstopdf,titling,url,array,color,soul,multicol}&#10;\pagestyle{empty}&#10;\begin{document}&#10;&#10;\boldmath&#10;\begin{equation*}&#10;EX&#10;\end{equation*}&#10;&#10;&#10;\end{document}"/>
  <p:tag name="IGUANATEXSIZE" val="24"/>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78.103"/>
  <p:tag name="LATEXADDIN" val="\documentclass{article}&#10;\usepackage{amsmath,amsfonts,amssymb,amsthm,epsfig,epstopdf,titling,url,array,color,soul,multicol}&#10;\pagestyle{empty}&#10;\begin{document}&#10;&#10;\boldmath&#10;\begin{equation*}\color{red}&#10;F_X(x) = P(X \leq x)&#10;\end{equation*}&#10;&#10;&#10;\end{document}"/>
  <p:tag name="IGUANATEXSIZE" val="23"/>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35.358"/>
  <p:tag name="LATEXADDIN" val="\documentclass{article}&#10;\usepackage{amsmath,amsfonts,amssymb,amsthm,epsfig,epstopdf,titling,url,array,color,soul,multicol}&#10;\pagestyle{empty}&#10;\begin{document}&#10;&#10;\boldmath&#10;\begin{equation*}&#10;\textbf{Range}(X) = [0,1].&#10;\end{equation*}&#10;&#10;&#10;\end{document}"/>
  <p:tag name="IGUANATEXSIZE" val="22"/>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8.4439"/>
  <p:tag name="LATEXADDIN" val="\documentclass{article}&#10;\usepackage{amsmath,amsfonts,amssymb,amsthm,epsfig,epstopdf,titling,url,array,color,soul,multicol}&#10;\pagestyle{empty}&#10;\begin{document}&#10;&#10;\boldmath&#10;\begin{equation*}&#10;\textbf{Var}(X)&#10;\end{equation*}&#10;&#10;&#10;\end{document}"/>
  <p:tag name="IGUANATEXSIZE" val="24"/>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571.803"/>
  <p:tag name="LATEXADDIN" val="\documentclass{article}&#10;\usepackage{amsmath,amsfonts,amssymb,amsthm,epsfig,epstopdf,titling,url,array,color,soul,multicol}&#10;\pagestyle{empty}&#10;\begin{document}&#10;&#10;\boldmath&#10;\begin{equation*}&#10;EX=\int_{-\infty}^{\infty} xf_X(x)dx = \sum_k x_k P(X=x_k)+ \int_{-\infty}^{\infty} xg(x) dx. &#10;\end{equation*}&#10;&#10;&#10;\end{document}"/>
  <p:tag name="IGUANATEXSIZE" val="22"/>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2509.936"/>
  <p:tag name="LATEXADDIN" val="\documentclass{article}&#10;\usepackage{amsmath,amsfonts,amssymb,amsthm,epsfig,epstopdf,titling,url,array,color,soul,multicol}&#10;\pagestyle{empty}&#10;\begin{document}&#10;&#10;\boldmath&#10;\begin{equation*}&#10;f_X(x)=\underbrace{\sum_{k} P(X=x_k) \delta(x-x_k)} + \underbrace{g(x)}.&#10;\end{equation*}&#10;&#10;&#10;\end{document}"/>
  <p:tag name="IGUANATEXSIZE" val="24"/>
  <p:tag name="IGUANATEXCURSOR" val="259"/>
  <p:tag name="TRANSPARENCY" val="True"/>
  <p:tag name="FILENAME" val=""/>
  <p:tag name="LATEXENGINEID" val="0"/>
  <p:tag name="TEMPFOLDER" val="c:\temp\"/>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270.7162"/>
  <p:tag name="ORIGINALWIDTH" val="2761.905"/>
  <p:tag name="LATEXADDIN" val="\documentclass{article}&#10;\usepackage{amsmath,amsfonts,amssymb,amsthm,epsfig,epstopdf,titling,url,array,color,soul,multicol}&#10;\pagestyle{empty}&#10;\begin{document}&#10;&#10;\boldmath&#10;\begin{equation*}&#10;f_X(x) = \frac{1}{3} \delta(x+1) + \frac{1}{6} \delta(x-1) + \frac{1}{2} e^{-x} u(x),&#10;\end{equation*}&#10;&#10;&#10;\end{document}"/>
  <p:tag name="IGUANATEXSIZE" val="24"/>
  <p:tag name="IGUANATEXCURSOR" val="272"/>
  <p:tag name="TRANSPARENCY" val="True"/>
  <p:tag name="FILENAME" val=""/>
  <p:tag name="LATEXENGINEID" val="0"/>
  <p:tag name="TEMPFOLDER" val="c:\temp\"/>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79.078"/>
  <p:tag name="LATEXADDIN" val="\documentclass{article}&#10;\usepackage{amsmath,amsfonts,amssymb,amsthm,epsfig,epstopdf,titling,url,array,color,soul,multicol}&#10;\pagestyle{empty}&#10;\begin{document}&#10;&#10;\boldmath&#10;\begin{equation*}&#10;P(X = -1), P(X=0) &#10;\end{equation*}&#10;&#10;&#10;\end{document}"/>
  <p:tag name="IGUANATEXSIZE" val="22"/>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703.412"/>
  <p:tag name="LATEXADDIN" val="\documentclass{article}&#10;\usepackage{amsmath,amsfonts,amssymb,amsthm,epsfig,epstopdf,titling,url,array,color,soul,multicol}&#10;\pagestyle{empty}&#10;\begin{document}&#10;&#10;\boldmath&#10;\begin{equation*}&#10;P(X = +1)&#10;\end{equation*}&#10;&#10;&#10;\end{document}"/>
  <p:tag name="IGUANATEXSIZE" val="22"/>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93.1758"/>
  <p:tag name="LATEXADDIN" val="\documentclass{article}&#10;\usepackage{amsmath,amsfonts,amssymb,amsthm,epsfig,epstopdf,titling,url,array,color,soul,multicol}&#10;\pagestyle{empty}&#10;\begin{document}&#10;&#10;\boldmath&#10;\begin{equation*}&#10;P(X \geq 0)&#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133.858"/>
  <p:tag name="LATEXADDIN" val="\documentclass{article}&#10;\usepackage{amsmath,amsfonts,amssymb,amsthm,epsfig,epstopdf,titling,url,array,color,soul,multicol}&#10;\pagestyle{empty}&#10;\begin{document}&#10;&#10;\boldmath&#10;\begin{equation*}&#10;P(X= +1 | X \geq 0)&#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21.2224"/>
  <p:tag name="LATEXADDIN" val="\documentclass{article}&#10;\usepackage{amsmath,amsfonts,amssymb,amsthm,epsfig,epstopdf,titling,url,array,color,soul,multicol}&#10;\pagestyle{empty}&#10;\begin{document}&#10;&#10;\boldmath&#10;\begin{equation*}&#10;EX&#10;\end{equation*}&#10;&#10;&#10;\end{document}"/>
  <p:tag name="IGUANATEXSIZE" val="22"/>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8.4439"/>
  <p:tag name="LATEXADDIN" val="\documentclass{article}&#10;\usepackage{amsmath,amsfonts,amssymb,amsthm,epsfig,epstopdf,titling,url,array,color,soul,multicol}&#10;\pagestyle{empty}&#10;\begin{document}&#10;&#10;\boldmath&#10;\begin{equation*}&#10;\textbf{Var}(X)&#10;\end{equation*}&#10;&#10;&#10;\end{document}"/>
  <p:tag name="IGUANATEXSIZE" val="22"/>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36.558"/>
  <p:tag name="LATEXADDIN" val="\documentclass{article}&#10;\usepackage{amsmath,amsfonts,amssymb,amsthm,epsfig,epstopdf,titling,url,array,color,soul,multicol}&#10;\pagestyle{empty}&#10;\begin{document}&#10;&#10;\boldmath&#10;\begin{equation*}&#10;\textbf{Prob}\{0 \leq X \leq 0.5\}?  \ \ \color{red}0.5&#10;\end{equation*}&#10;&#10;&#10;\end{document}"/>
  <p:tag name="IGUANATEXSIZE" val="22"/>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649.044"/>
  <p:tag name="LATEXADDIN" val="\documentclass{article}&#10;\usepackage{amsmath,amsfonts,amssymb,amsthm,epsfig,epstopdf,titling,url,array,color,soul,multicol}&#10;\pagestyle{empty}&#10;\begin{document}&#10;&#10;\boldmath&#10;\begin{equation*}&#10;\textbf{Prob}\{0.2 \leq X \leq 0.8\}?  \ \ \color{red}0.6&#10;\end{equation*}&#10;&#10;&#10;\end{document}"/>
  <p:tag name="IGUANATEXSIZE" val="22"/>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43.6446"/>
  <p:tag name="LATEXADDIN" val="\documentclass{article}&#10;\usepackage{amsmath,amsfonts,amssymb,amsthm,epsfig,epstopdf,titling,url,array,color,soul,multicol}&#10;\pagestyle{empty}&#10;\begin{document}&#10;&#10;\boldmath&#10;\begin{equation*}&#10;0 \leq a \le b \leq 1 &#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66.554"/>
  <p:tag name="LATEXADDIN" val="\documentclass{article}&#10;\usepackage{amsmath,amsfonts,amssymb,amsthm,epsfig,epstopdf,titling,url,array,color,soul,multicol}&#10;\pagestyle{empty}&#10;\begin{document}&#10;&#10;\boldmath&#10;\begin{equation*}&#10;\textbf{Prob}\{a \leq X \leq b\}?  \ \ \color{red}a-b&#10;\end{equation*}&#10;&#10;&#10;\end{document}"/>
  <p:tag name="IGUANATEXSIZE" val="22"/>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2379.453"/>
  <p:tag name="LATEXADDIN" val="\documentclass{article}&#10;\usepackage{amsmath,amsfonts,amssymb,amsthm,epsfig,epstopdf,titling,url,array,color,soul,multicol}&#10;\pagestyle{empty}&#10;\begin{document}&#10;&#10;\boldmath&#10;\begin{equation*}\color{red}&#10;F_X(x) = P(X\leq x) = \begin{cases}&#10;&amp; 0  \ \ x\leq 0   \\&#10;&amp; x   \ \ 0\leq x\leq 1 \\&#10;&amp; 1   \ \ x\geq 0&#10;\end{cases}&#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937.3828"/>
  <p:tag name="LATEXADDIN" val="\documentclass{article}&#10;\usepackage{amsmath,amsfonts,amssymb,amsthm,epsfig,epstopdf,titling,url,array,color,soul,multicol}&#10;\pagestyle{empty}&#10;\begin{document}&#10;&#10;\boldmath&#10;\begin{equation*}&#10;\textbf{Prob}\{X=0.5\}&#10;\end{equation*}&#10;&#10;&#10;\end{document}"/>
  <p:tag name="IGUANATEXSIZE" val="22"/>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10.874"/>
  <p:tag name="LATEXADDIN" val="\documentclass{article}&#10;\usepackage{amsmath,amsfonts,amssymb,amsthm,epsfig,epstopdf,titling,url,array,color,soul,multicol}&#10;\pagestyle{empty}&#10;\begin{document}&#10;&#10;\boldmath&#10;\begin{equation*}\color{red}&#10;P(X=0.5) = 0,&#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828.646"/>
  <p:tag name="LATEXADDIN" val="\documentclass{article}&#10;\usepackage{amsmath,amsfonts,amssymb,amsthm,epsfig,epstopdf,titling,url,array,color,soul,multicol}&#10;\pagestyle{empty}&#10;\begin{document}&#10;&#10;\boldmath&#10;\begin{equation*}\color{red}&#10;P(X=0.5) \leq P(0.5-\epsilon \leq X \leq 0.5+\epsilon) = 2 \epsilon,&#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824.8969"/>
  <p:tag name="LATEXADDIN" val="\documentclass{article}&#10;\usepackage{amsmath,amsfonts,amssymb,amsthm,epsfig,epstopdf,titling,url,array,color,soul,multicol}&#10;\pagestyle{empty}&#10;\begin{document}&#10;&#10;\boldmath&#10;\begin{equation*}&#10;x_1,x_2,x_3\cdots.&#10;\end{equation*}&#10;&#10;&#10;\end{document}"/>
  <p:tag name="IGUANATEXSIZE" val="24"/>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16.235"/>
  <p:tag name="LATEXADDIN" val="\documentclass{article}&#10;\usepackage{amsmath,amsfonts,amssymb,amsthm,epsfig,epstopdf,titling,url,array,color,soul,multicol}&#10;\pagestyle{empty}&#10;\begin{document}&#10;&#10;\boldmath&#10;\begin{equation*}\color{red}&#10;\textbf{For all } \epsilon &gt;0, \ \Rightarrow \ P(X=0.5)=0.&#10;\end{equation*}&#10;&#10;&#10;\end{document}"/>
  <p:tag name="IGUANATEXSIZE" val="22"/>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9.7038"/>
  <p:tag name="LATEXADDIN" val="\documentclass{article}&#10;\usepackage{amsmath,amsfonts,amssymb,amsthm,epsfig,epstopdf,titling,url,array,color,soul,multicol}&#10;\pagestyle{empty}&#10;\begin{document}&#10;&#10;\boldmath&#10;\begin{equation*}&#10;P_X(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80.465"/>
  <p:tag name="ORIGINALWIDTH" val="2275.216"/>
  <p:tag name="LATEXADDIN" val="\documentclass{article}&#10;\usepackage{amsmath,amsfonts,amssymb,amsthm,epsfig,epstopdf,titling,url,array,color,soul,multicol}&#10;\pagestyle{empty}&#10;\begin{document}&#10;&#10;\boldmath&#10;\begin{equation*}&#10;f_X(x_1)=\lim_{\Delta \rightarrow 0} \frac{P(x_1 &lt; X \leq x_1+\Delta)}{\Delta}.&#10;\end{equation*}&#10;&#10;&#10;\end{document}"/>
  <p:tag name="IGUANATEXSIZE" val="24"/>
  <p:tag name="IGUANATEXCURSOR" val="248"/>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406.4492"/>
  <p:tag name="LATEXADDIN" val="\documentclass{article}&#10;\usepackage{amsmath,amsfonts,amssymb,amsthm,epsfig,epstopdf,titling,url,array,color,soul,multicol}&#10;\pagestyle{empty}&#10;\begin{document}&#10;&#10;\boldmath&#10;\begin{equation*}&#10;x=x_k&#10;\end{equation*}&#10;&#10;&#10;\end{document}"/>
  <p:tag name="IGUANATEXSIZE" val="24"/>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891.638"/>
  <p:tag name="LATEXADDIN" val="\documentclass{article}&#10;\usepackage{amsmath,amsfonts,amssymb,amsthm,epsfig,epstopdf,titling,url,array,color,soul,multicol}&#10;\pagestyle{empty}&#10;\begin{document}&#10;&#10;\boldmath&#10;\begin{equation*}&#10;P(x_1 &lt; X \leq x_1+\Delta)=F_X(x_1+\Delta)-F_X(x_1).&#10;\end{equation*}&#10;&#10;&#10;\end{document}"/>
  <p:tag name="IGUANATEXSIZE" val="22"/>
  <p:tag name="IGUANATEXCURSOR" val="2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3928.009"/>
  <p:tag name="LATEXADDIN" val="\documentclass{article}&#10;\usepackage{amsmath,amsfonts,amssymb,amsthm,epsfig,epstopdf,titling,url,array,color,soul,multicol}&#10;\pagestyle{empty}&#10;\begin{document}&#10;&#10;\boldmath&#10;\begin{equation*}&#10;\Rightarrow \ f_X(x_1)=\lim_{\Delta \rightarrow 0} \frac{F_X(x_1+\Delta)-F_X(x_1)}{\Delta} = \frac{dF_X(x_1)}{dx_1}=F'_X(x_1).&#10;\end{equation*}&#10;&#10;&#10;\end{document}"/>
  <p:tag name="IGUANATEXSIZE" val="22"/>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4"/>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647.544"/>
  <p:tag name="LATEXADDIN" val="\documentclass{article}&#10;\usepackage{amsmath,amsfonts,amssymb,amsthm,epsfig,epstopdf,titling,url,array,color,soul,multicol}&#10;\pagestyle{empty}&#10;\begin{document}&#10;&#10;\boldmath&#10;\begin{equation*}&#10;f_X(x)=\frac{dF_X(x)}{dx}=F'_X(x),&#10;\end{equation*}&#10;&#10;&#10;\end{document}"/>
  <p:tag name="IGUANATEXSIZE" val="24"/>
  <p:tag name="IGUANATEXCURSOR" val="22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450.319"/>
  <p:tag name="LATEXADDIN" val="\documentclass{article}&#10;\usepackage{amsmath,amsfonts,amssymb,amsthm,epsfig,epstopdf,titling,url,array,color,soul,multicol}&#10;\pagestyle{empty}&#10;\begin{document}&#10;&#10;\boldmath&#10;\begin{equation*}&#10;F_X(x) = \int_{-\infty}^x f_X(\alpha) d\alpha.&#10;\end{equation*}&#10;&#10;&#10;\end{document}"/>
  <p:tag name="IGUANATEXSIZE" val="24"/>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14.7357"/>
  <p:tag name="LATEXADDIN" val="\documentclass{article}&#10;\usepackage{amsmath,amsfonts,amssymb,amsthm,epsfig,epstopdf,titling,url,array,color,soul,multicol}&#10;\pagestyle{empty}&#10;\begin{document}&#10;&#10;\boldmath&#10;\begin{equation*}&#10;X&#10;\end{equation*}&#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79.64"/>
  <p:tag name="ORIGINALWIDTH" val="2930.634"/>
  <p:tag name="LATEXADDIN" val="\documentclass{article}&#10;\usepackage{amsmath,amsfonts,amssymb,amsthm,epsfig,epstopdf,titling,url,array,color,soul,multicol}&#10;\pagestyle{empty}&#10;\begin{document}&#10;&#10;\boldmath&#10;\begin{align*}&#10;P(a&lt;X&lt;b) &amp; = F_X(b) - F_X(a)\\&#10; &amp; = \int_{-\infty}^b f_X(\alpha) d\alpha - \int_{-\infty}^a f_X(\alpha) d\alpha \\ &#10;&amp; = \int_{a}^b f_X(\alpha) d\alpha.&#10;\end{align*}&#10;&#10;&#10;\end{document}"/>
  <p:tag name="IGUANATEXSIZE" val="24"/>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27.597"/>
  <p:tag name="LATEXADDIN" val="\documentclass{article}&#10;\usepackage{amsmath,amsfonts,amssymb,amsthm,epsfig,epstopdf,titling,url,array,color,soul,multicol}&#10;\pagestyle{empty}&#10;\begin{document}&#10;&#10;\boldmath&#10;\begin{equation*}&#10;X \sim Uniform(a,b)&#10;\end{equation*}&#10;&#10;&#10;\end{document}"/>
  <p:tag name="IGUANATEXSIZE" val="24"/>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37.1953"/>
  <p:tag name="LATEXADDIN" val="\documentclass{article}&#10;\usepackage{amsmath,amsfonts,amssymb,amsthm,epsfig,epstopdf,titling,url,array,color,soul,multicol}&#10;\pagestyle{empty}&#10;\begin{document}&#10;&#10;\boldmath&#10;\begin{equation*}\color{red}&#10;P_X(x_k)&#10;\end{equation*}&#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69.9662"/>
  <p:tag name="ORIGINALWIDTH" val="318.7101"/>
  <p:tag name="LATEXADDIN" val="\documentclass{article}&#10;\usepackage{amsmath,amsfonts,amssymb,amsthm,epsfig,epstopdf,titling,url,array,color,soul,multicol}&#10;\pagestyle{empty}&#10;\begin{document}&#10;&#10;\boldmath&#10;\begin{equation*}&#10;\frac{1}{b-a}&#10;\end{equation*}&#10;&#10;&#10;\end{document}"/>
  <p:tag name="IGUANATEXSIZE" val="16"/>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7.4841"/>
  <p:tag name="LATEXADDIN" val="\documentclass{article}&#10;\usepackage{amsmath,amsfonts,amssymb,amsthm,epsfig,epstopdf,titling,url,array,color,soul,multicol}&#10;\pagestyle{empty}&#10;\begin{document}&#10;&#10;\boldmath&#10;\begin{equation*}&#10;\Rightarrow&#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227.2216"/>
  <p:tag name="LATEXADDIN" val="\documentclass{article}&#10;\usepackage{amsmath,amsfonts,amssymb,amsthm,epsfig,epstopdf,titling,url,array,color,soul,multicol}&#10;\pagestyle{empty}&#10;\begin{document}&#10;&#10;\boldmath&#10;\begin{equation*}&#10;\frac{d(.)}{dx}&#10;\end{equation*}&#10;&#10;&#10;\end{document}"/>
  <p:tag name="IGUANATEXSIZE" val="18"/>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6.99291"/>
  <p:tag name="LATEXADDIN" val="\documentclass{article}&#10;\usepackage{amsmath,amsfonts,amssymb,amsthm,epsfig,epstopdf,titling,url,array,color,soul,multicol}&#10;\pagestyle{empty}&#10;\begin{document}&#10;&#10;\boldmath&#10;\begin{equation*}&#10;b&#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769.029"/>
  <p:tag name="LATEXADDIN" val="\documentclass{article}&#10;\usepackage{amsmath,amsfonts,amssymb,amsthm,epsfig,epstopdf,titling,url,array,color,soul,multicol}&#10;\pagestyle{empty}&#10;\begin{document}&#10;&#10;\boldmath&#10;\begin{equation*}&#10;F_X(-\infty)= 0, \ \ F_X(+\infty) = 1&#10;\end{equation*}&#10;&#10;&#10;\end{document}"/>
  <p:tag name="IGUANATEXSIZE" val="24"/>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6.99291"/>
  <p:tag name="LATEXADDIN" val="\documentclass{article}&#10;\usepackage{amsmath,amsfonts,amssymb,amsthm,epsfig,epstopdf,titling,url,array,color,soul,multicol}&#10;\pagestyle{empty}&#10;\begin{document}&#10;&#10;\boldmath&#10;\begin{equation*}&#10;b&#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4006.749"/>
  <p:tag name="LATEXADDIN" val="\documentclass{article}&#10;\usepackage{amsmath,amsfonts,amssymb,amsthm,epsfig,epstopdf,titling,url,array,color,soul,multicol}&#10;\pagestyle{empty}&#10;\begin{document}&#10;&#10;\boldmath&#10;\begin{equation*}&#10;P(a\leq X \leq b) = \int_{a}^b f_X(x) dx = \int_{a}^b 1 \ dx = b-a, \ \ \ 0 \leq a \le b \leq 1&#10;\end{equation*}&#10;&#10;&#10;\end{document}"/>
  <p:tag name="IGUANATEXSIZE" val="22"/>
  <p:tag name="IGUANATEXCURSOR" val="24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0.99362"/>
  <p:tag name="LATEXADDIN" val="\documentclass{article}&#10;\usepackage{amsmath,amsfonts,amssymb,amsthm,epsfig,epstopdf,titling,url,array,color,soul,multicol}&#10;\pagestyle{empty}&#10;\begin{document}&#10;&#10;\boldmath&#10;\begin{equation*}&#10;1&#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47.9565"/>
  <p:tag name="LATEXADDIN" val="\documentclass{article}&#10;\usepackage{amsmath,amsfonts,amssymb,amsthm,epsfig,epstopdf,titling,url,array,color,soul,multicol}&#10;\pagestyle{empty}&#10;\begin{document}&#10;&#10;\boldmath&#10;\begin{equation*}&#10;f_X(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71.2411"/>
  <p:tag name="LATEXADDIN" val="\documentclass{article}&#10;\usepackage{amsmath,amsfonts,amssymb,amsthm,epsfig,epstopdf,titling,url,array,color,soul,multicol}&#10;\pagestyle{empty}&#10;\begin{document}&#10;&#10;\boldmath&#10;\begin{equation*}&#10;x&#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594.301"/>
  <p:tag name="LATEXADDIN" val="\documentclass{article}&#10;\usepackage{amsmath,amsfonts,amssymb,amsthm,epsfig,epstopdf,titling,url,array,color,soul,multicol}&#10;\pagestyle{empty}&#10;\begin{document}&#10;&#10;\boldmath&#10;\begin{equation*}&#10;y\geq x \ \Rightarrow \ F_X(y)\geq F_X(x)&#10;\end{equation*}&#10;&#10;&#10;\end{document}"/>
  <p:tag name="IGUANATEXSIZE" val="24"/>
  <p:tag name="IGUANATEXCURSOR" val="22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7.4841"/>
  <p:tag name="LATEXADDIN" val="\documentclass{article}&#10;\usepackage{amsmath,amsfonts,amssymb,amsthm,epsfig,epstopdf,titling,url,array,color,soul,multicol}&#10;\pagestyle{empty}&#10;\begin{document}&#10;&#10;\boldmath&#10;\begin{equation*}&#10;\Rightarrow&#10;\end{equation*}&#10;&#10;&#10;\end{document}"/>
  <p:tag name="IGUANATEXSIZE" val="22"/>
  <p:tag name="IGUANATEXCURSOR" val="198"/>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227.2216"/>
  <p:tag name="LATEXADDIN" val="\documentclass{article}&#10;\usepackage{amsmath,amsfonts,amssymb,amsthm,epsfig,epstopdf,titling,url,array,color,soul,multicol}&#10;\pagestyle{empty}&#10;\begin{document}&#10;&#10;\boldmath&#10;\begin{equation*}&#10;\frac{d(.)}{dx}&#10;\end{equation*}&#10;&#10;&#10;\end{document}"/>
  <p:tag name="IGUANATEXSIZE" val="18"/>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69.74126"/>
  <p:tag name="LATEXADDIN" val="\documentclass{article}&#10;\usepackage{amsmath,amsfonts,amssymb,amsthm,epsfig,epstopdf,titling,url,array,color,soul,multicol}&#10;\pagestyle{empty}&#10;\begin{document}&#10;&#10;\boldmath&#10;\begin{equation*}&#10;a&#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6.99291"/>
  <p:tag name="LATEXADDIN" val="\documentclass{article}&#10;\usepackage{amsmath,amsfonts,amssymb,amsthm,epsfig,epstopdf,titling,url,array,color,soul,multicol}&#10;\pagestyle{empty}&#10;\begin{document}&#10;&#10;\boldmath&#10;\begin{equation*}&#10;b&#10;\end{equation*}&#10;&#10;&#10;\end{document}"/>
  <p:tag name="IGUANATEXSIZE" val="18"/>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1112.111"/>
  <p:tag name="LATEXADDIN" val="\documentclass{article}&#10;\usepackage{amsmath,amsfonts,amssymb,amsthm,epsfig,epstopdf,titling,url,array,color,soul,multicol}&#10;\pagestyle{empty}&#10;\begin{document}&#10;&#10;\boldmath&#10;\begin{equation*}&#10;\int_{-\infty}^{\infty} f_X(x)dx=1.&#10;\end{equation*}&#10;&#10;&#10;\end{document}"/>
  <p:tag name="IGUANATEXSIZE" val="24"/>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76.4529"/>
  <p:tag name="ORIGINALWIDTH" val="3382.077"/>
  <p:tag name="LATEXADDIN" val="\documentclass{article}&#10;\usepackage{amsmath,amsfonts,amssymb,amsthm,epsfig,epstopdf,titling,url,array,color,soul,multicol}&#10;\pagestyle{empty}&#10;\begin{document}&#10;&#10;\boldmath&#10;\begin{equation*}&#10;\textbf{Prob}\{a \leq X &lt; b\} = \sum_{a \leq x_k &lt; b} P_X(x_k) \ \ \longrightarrow \ \ \int_a^b f_X(x)dx&#10;\end{equation*}&#10;&#10;&#10;\end{document}"/>
  <p:tag name="IGUANATEXSIZE" val="22"/>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65.2043"/>
  <p:tag name="LATEXADDIN" val="\documentclass{article}&#10;\usepackage{amsmath,amsfonts,amssymb,amsthm,epsfig,epstopdf,titling,url,array,color,soul,multicol}&#10;\pagestyle{empty}&#10;\begin{document}&#10;&#10;\boldmath&#10;\begin{equation*}&#10;F_X(x)&#10;\end{equation*}&#10;&#10;&#10;\end{document}"/>
  <p:tag name="IGUANATEXSIZE" val="23"/>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466.817"/>
  <p:tag name="LATEXADDIN" val="\documentclass{article}&#10;\usepackage{amsmath,amsfonts,amssymb,amsthm,epsfig,epstopdf,titling,url,array,color,soul,multicol}&#10;\pagestyle{empty}&#10;\begin{document}&#10;&#10;\boldmath&#10;\begin{equation*}&#10;f_X(x) \geq 0 \textbf{ for all } x \in \mathbb{R}.&#10;\end{equation*}&#10;&#10;&#10;\end{document}"/>
  <p:tag name="IGUANATEXSIZE" val="24"/>
  <p:tag name="IGUANATEXCURSOR" val="23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993.626"/>
  <p:tag name="LATEXADDIN" val="\documentclass{article}&#10;\usepackage{amsmath,amsfonts,amssymb,amsthm,epsfig,epstopdf,titling,url,array,color,soul,multicol}&#10;\pagestyle{empty}&#10;\begin{document}&#10;&#10;\boldmath&#10;\begin{equation*}&#10;\int_{-\infty}^{\infty} f_X(u)du= F_X(\infty)-F_X(-\infty) = 1-0 =1.&#10;\end{equation*}&#10;&#10;&#10;\end{document}"/>
  <p:tag name="IGUANATEXSIZE" val="22"/>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13.4608"/>
  <p:tag name="ORIGINALWIDTH" val="2939.632"/>
  <p:tag name="LATEXADDIN" val="\documentclass{article}&#10;\usepackage{amsmath,amsfonts,amssymb,amsthm,epsfig,epstopdf,titling,url,array,color,soul,multicol}&#10;\pagestyle{empty}&#10;\begin{document}&#10;&#10;\boldmath&#10;\begin{equation*}&#10;P(a &lt; X \leq b) = F_X(b)-F_X(a)=\int_{a}^{b} f_X(u)du.&#10;\end{equation*}&#10;&#10;&#10;\end{document}"/>
  <p:tag name="IGUANATEXSIZE" val="22"/>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horelight_First_M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Minion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relight_First_MW" id="{9EE3B217-3E0E-4669-B32E-CD89D8110D9C}" vid="{520CEAE8-E141-494F-B056-50C0B8AE72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Shorelight_First_MW</Template>
  <TotalTime>24091</TotalTime>
  <Words>4438</Words>
  <Application>Microsoft Office PowerPoint</Application>
  <PresentationFormat>Widescreen</PresentationFormat>
  <Paragraphs>988</Paragraphs>
  <Slides>101</Slides>
  <Notes>101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8" baseType="lpstr">
      <vt:lpstr>Arial</vt:lpstr>
      <vt:lpstr>Calibri</vt:lpstr>
      <vt:lpstr>Cambria Math</vt:lpstr>
      <vt:lpstr>Minion Pro</vt:lpstr>
      <vt:lpstr>Wingdings</vt:lpstr>
      <vt:lpstr>Shorelight_First_MW</vt:lpstr>
      <vt:lpstr>Equation</vt:lpstr>
      <vt:lpstr>ECE 603 Probability and Random Processes</vt:lpstr>
      <vt:lpstr>Objectives</vt:lpstr>
      <vt:lpstr>Rationale</vt:lpstr>
      <vt:lpstr>Prior Learning</vt:lpstr>
      <vt:lpstr>Continuous Random Variables</vt:lpstr>
      <vt:lpstr>Discrete Random Variables: PMF &amp; CDF</vt:lpstr>
      <vt:lpstr>Cumulative Distributive Function (CDF)</vt:lpstr>
      <vt:lpstr>Continuous Random Variables</vt:lpstr>
      <vt:lpstr>Continuous Random Variables</vt:lpstr>
      <vt:lpstr>Continuous Random Variables</vt:lpstr>
      <vt:lpstr>Continuous Random Variables</vt:lpstr>
      <vt:lpstr>Continuous Random Variables</vt:lpstr>
      <vt:lpstr>Continuous Random Variables</vt:lpstr>
      <vt:lpstr>Continuous Random Variables</vt:lpstr>
      <vt:lpstr>Continuous Random Variables</vt:lpstr>
      <vt:lpstr>Continuous Random Variables</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Probability Density Function (PDF)</vt:lpstr>
      <vt:lpstr>Expected Value and Variance</vt:lpstr>
      <vt:lpstr>Expected Value and Variance</vt:lpstr>
      <vt:lpstr>Expected Value and Variance</vt:lpstr>
      <vt:lpstr>Expected Value and Variance</vt:lpstr>
      <vt:lpstr>Expected Value and Variance</vt:lpstr>
      <vt:lpstr>Functions of Continuous Random Variables</vt:lpstr>
      <vt:lpstr>Functions of Continuous Random Variables</vt:lpstr>
      <vt:lpstr>Functions of Continuous Random Variables</vt:lpstr>
      <vt:lpstr>Functions of Continuous Random Variables</vt:lpstr>
      <vt:lpstr>Functions of Continuous Random Variables</vt:lpstr>
      <vt:lpstr>Functions of Continuous Random Variables</vt:lpstr>
      <vt:lpstr>Functions of Continuous Random Variables</vt:lpstr>
      <vt:lpstr>Summary of Continuous Random Variable</vt:lpstr>
      <vt:lpstr>Summary of Continuous Random Variable</vt:lpstr>
      <vt:lpstr>Summary of Continuous Random Variable</vt:lpstr>
      <vt:lpstr>Summary of Continuous Random Variable</vt:lpstr>
      <vt:lpstr>Summary of Continuous Random Variable</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Special Distributions</vt:lpstr>
      <vt:lpstr>Gamma Distribution</vt:lpstr>
      <vt:lpstr>Gamma Distribution</vt:lpstr>
      <vt:lpstr>Gamma Distribution</vt:lpstr>
      <vt:lpstr>Mixed Random Variables</vt:lpstr>
      <vt:lpstr>Mixed Random Variables</vt:lpstr>
      <vt:lpstr>Mixed Random Variables</vt:lpstr>
      <vt:lpstr>Mixed Random Variables</vt:lpstr>
      <vt:lpstr>Mixed Random Variables</vt:lpstr>
      <vt:lpstr>Mixed Random Variables</vt:lpstr>
      <vt:lpstr>Mixed Random Variables</vt:lpstr>
      <vt:lpstr>Mixed Random Variables</vt:lpstr>
      <vt:lpstr>Mixed Random Variables</vt:lpstr>
      <vt:lpstr>Mixed Random Variables</vt:lpstr>
      <vt:lpstr>Mixed Random Variables</vt:lpstr>
      <vt:lpstr>Mixed Random Variables</vt:lpstr>
      <vt:lpstr>Orchestrated Conversation: Mixed Random Variables</vt:lpstr>
      <vt:lpstr>Mixed Random Variables</vt:lpstr>
      <vt:lpstr>Mixed Random Variables</vt:lpstr>
      <vt:lpstr>Mixed Random Variables</vt:lpstr>
      <vt:lpstr>Mixed Random Variables</vt:lpstr>
      <vt:lpstr>Mixed Random Variables</vt:lpstr>
      <vt:lpstr>Mixed Random Variables</vt:lpstr>
      <vt:lpstr>Orchestrated Conversation:  Mixed Random Variables</vt:lpstr>
      <vt:lpstr>Post-work for Lesson</vt:lpstr>
      <vt:lpstr>To Prepare for the Next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Matrices</dc:title>
  <dc:creator>Mani Krishna</dc:creator>
  <cp:lastModifiedBy>Hossein</cp:lastModifiedBy>
  <cp:revision>806</cp:revision>
  <dcterms:created xsi:type="dcterms:W3CDTF">2016-08-14T23:39:53Z</dcterms:created>
  <dcterms:modified xsi:type="dcterms:W3CDTF">2020-07-28T17:58:21Z</dcterms:modified>
</cp:coreProperties>
</file>